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75" r:id="rId6"/>
    <p:sldId id="260" r:id="rId7"/>
    <p:sldId id="290" r:id="rId8"/>
    <p:sldId id="261" r:id="rId9"/>
    <p:sldId id="262" r:id="rId10"/>
    <p:sldId id="276" r:id="rId11"/>
    <p:sldId id="263" r:id="rId12"/>
    <p:sldId id="264" r:id="rId13"/>
    <p:sldId id="294" r:id="rId14"/>
    <p:sldId id="295" r:id="rId15"/>
    <p:sldId id="296" r:id="rId16"/>
    <p:sldId id="297" r:id="rId17"/>
    <p:sldId id="298" r:id="rId18"/>
    <p:sldId id="300" r:id="rId19"/>
    <p:sldId id="299" r:id="rId20"/>
    <p:sldId id="301" r:id="rId21"/>
    <p:sldId id="302" r:id="rId22"/>
    <p:sldId id="303" r:id="rId23"/>
    <p:sldId id="293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996F5B-0F70-4F7F-BB32-41716435C37B}">
          <p14:sldIdLst>
            <p14:sldId id="256"/>
            <p14:sldId id="257"/>
            <p14:sldId id="258"/>
            <p14:sldId id="259"/>
            <p14:sldId id="275"/>
            <p14:sldId id="260"/>
            <p14:sldId id="290"/>
            <p14:sldId id="261"/>
            <p14:sldId id="262"/>
            <p14:sldId id="276"/>
            <p14:sldId id="263"/>
            <p14:sldId id="264"/>
            <p14:sldId id="294"/>
            <p14:sldId id="295"/>
            <p14:sldId id="296"/>
            <p14:sldId id="297"/>
            <p14:sldId id="298"/>
            <p14:sldId id="300"/>
            <p14:sldId id="299"/>
            <p14:sldId id="301"/>
            <p14:sldId id="302"/>
            <p14:sldId id="303"/>
            <p14:sldId id="29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737" autoAdjust="0"/>
  </p:normalViewPr>
  <p:slideViewPr>
    <p:cSldViewPr snapToGrid="0">
      <p:cViewPr varScale="1">
        <p:scale>
          <a:sx n="75" d="100"/>
          <a:sy n="75" d="100"/>
        </p:scale>
        <p:origin x="28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66D40-88EF-42C9-A198-4136EFA5FE92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4633-2BAE-4EC5-A72F-AD8E421A3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6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A07E2-8E74-4F00-B99D-0010C634B3C9}" type="datetimeFigureOut">
              <a:rPr lang="en-US" smtClean="0"/>
              <a:t>10/25/2015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D7BAB-C59E-4DA7-8152-645ED2459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99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7BAB-C59E-4DA7-8152-645ED24599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5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7BAB-C59E-4DA7-8152-645ED2459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D7BAB-C59E-4DA7-8152-645ED24599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3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679F-1AFD-452A-959E-3812583E870D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5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E783C-40D3-4BB1-BFB5-71C0538203A0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6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C852-B6DD-4FDC-9BF8-FA367363AA42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34D8-3DB1-4EE7-B3C8-F5CDFA22D9D4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20FE6-E6B7-4BA5-A06A-24C8138BF53B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05E7-8736-4E02-BFBB-684A93BBAB1C}" type="datetime1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CE10-CC4B-421B-ADC3-0F165B95CD22}" type="datetime1">
              <a:rPr lang="en-US" smtClean="0"/>
              <a:t>10/25/2015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12DE-6C9B-4B1D-A8B5-EBC83BD15CD4}" type="datetime1">
              <a:rPr lang="en-US" smtClean="0"/>
              <a:t>10/25/2015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52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D1-51A6-4732-BBCB-B63D40B11A60}" type="datetime1">
              <a:rPr lang="en-US" smtClean="0"/>
              <a:t>10/25/2015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1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8987-7349-4053-B2A7-C54D26169DBD}" type="datetime1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917E2-B61C-4E1F-A2E8-4C30FA40DF87}" type="datetime1">
              <a:rPr lang="en-US" smtClean="0"/>
              <a:t>10/25/2015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75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C8DC-9BBF-4B42-84A4-30480E9FCD69}" type="datetime1">
              <a:rPr lang="en-US" smtClean="0"/>
              <a:t>10/25/2015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E5297-79E1-40E7-B89C-9A68E4DCB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9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ahan@o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7100" y="1358900"/>
            <a:ext cx="10553700" cy="1312863"/>
          </a:xfrm>
        </p:spPr>
        <p:txBody>
          <a:bodyPr anchor="ctr">
            <a:normAutofit/>
          </a:bodyPr>
          <a:lstStyle/>
          <a:p>
            <a:r>
              <a:rPr lang="en-US" sz="4400" b="1" dirty="0" smtClean="0"/>
              <a:t>EXAMPLES OF STATIC INVERSE PROBLEMS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99609"/>
            <a:ext cx="9626600" cy="3683496"/>
          </a:xfrm>
        </p:spPr>
        <p:txBody>
          <a:bodyPr anchor="ctr">
            <a:normAutofit/>
          </a:bodyPr>
          <a:lstStyle/>
          <a:p>
            <a:endParaRPr lang="en-US" sz="2600" dirty="0" smtClean="0"/>
          </a:p>
          <a:p>
            <a:r>
              <a:rPr lang="en-US" sz="3600" dirty="0" smtClean="0"/>
              <a:t>S.</a:t>
            </a:r>
            <a:r>
              <a:rPr lang="en-US" sz="3600" b="1" dirty="0"/>
              <a:t>  </a:t>
            </a:r>
            <a:r>
              <a:rPr lang="en-US" sz="3600" dirty="0" err="1" smtClean="0"/>
              <a:t>Lakshmivarahan</a:t>
            </a:r>
            <a:endParaRPr lang="en-US" sz="3600" dirty="0" smtClean="0"/>
          </a:p>
          <a:p>
            <a:r>
              <a:rPr lang="en-US" sz="1800" i="1" dirty="0" smtClean="0"/>
              <a:t>School of Computer Science</a:t>
            </a:r>
          </a:p>
          <a:p>
            <a:r>
              <a:rPr lang="en-US" sz="1800" i="1" dirty="0" smtClean="0"/>
              <a:t>University of Oklahoma</a:t>
            </a:r>
          </a:p>
          <a:p>
            <a:r>
              <a:rPr lang="en-US" sz="1800" i="1" dirty="0" smtClean="0"/>
              <a:t>Norman, Ok – 73069, USA</a:t>
            </a:r>
          </a:p>
          <a:p>
            <a:r>
              <a:rPr lang="en-US" i="1" u="sng" dirty="0">
                <a:hlinkClick r:id="rId3"/>
              </a:rPr>
              <a:t>varahan@ou.edu</a:t>
            </a:r>
            <a:endParaRPr lang="en-US" i="1" u="sng" dirty="0"/>
          </a:p>
          <a:p>
            <a:r>
              <a:rPr lang="en-US" sz="1800" i="1" dirty="0" smtClean="0"/>
              <a:t>Date 10/23/2015</a:t>
            </a:r>
            <a:endParaRPr lang="en-US" sz="1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685800"/>
            <a:ext cx="23495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Module - 11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 TWIN EXPERIMENT – RECOVER T FROM NOISY OBSERVATION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0848"/>
                <a:ext cx="10515600" cy="540715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Using this noisy observation vector Z, now solve the overdetermined linear least squares problem Z =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 and recover x</a:t>
                </a:r>
              </a:p>
              <a:p>
                <a:endParaRPr lang="en-US" dirty="0"/>
              </a:p>
              <a:p>
                <a:r>
                  <a:rPr lang="en-US" dirty="0" smtClean="0"/>
                  <a:t>Compute the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𝐿𝑆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aseline="-25000" dirty="0" smtClean="0"/>
                  <a:t>2</a:t>
                </a:r>
                <a:r>
                  <a:rPr lang="en-US" dirty="0" smtClean="0"/>
                  <a:t> and plot it as a function of </a:t>
                </a:r>
                <a:r>
                  <a:rPr lang="el-GR" dirty="0"/>
                  <a:t>σ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by repeatedly solving the problem for </a:t>
                </a:r>
                <a:r>
                  <a:rPr lang="el-GR" dirty="0"/>
                  <a:t>σ</a:t>
                </a:r>
                <a:r>
                  <a:rPr lang="en-US" baseline="30000" dirty="0" smtClean="0"/>
                  <a:t>2</a:t>
                </a:r>
                <a:r>
                  <a:rPr lang="en-US" dirty="0"/>
                  <a:t> </a:t>
                </a:r>
                <a:r>
                  <a:rPr lang="en-US" dirty="0" smtClean="0"/>
                  <a:t>= 0.0, 0.1, 0.4, 0.8, 1.0, 1.2</a:t>
                </a:r>
              </a:p>
              <a:p>
                <a:endParaRPr lang="en-US" dirty="0"/>
              </a:p>
              <a:p>
                <a:r>
                  <a:rPr lang="en-US" dirty="0" smtClean="0"/>
                  <a:t>Comment on your result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0848"/>
                <a:ext cx="10515600" cy="5407151"/>
              </a:xfrm>
              <a:blipFill rotWithShape="0">
                <a:blip r:embed="rId2"/>
                <a:stretch>
                  <a:fillRect l="-1043" t="-1804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2: SPATIAL INTERPOLATION – 1-D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3823"/>
                <a:ext cx="10515600" cy="536417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Consider a uniform spatial computational grid in 1-D with n points:    n = 8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The grid interval is assumed to be unity </a:t>
                </a:r>
              </a:p>
              <a:p>
                <a:endParaRPr lang="en-US" dirty="0"/>
              </a:p>
              <a:p>
                <a:r>
                  <a:rPr lang="en-US" dirty="0" smtClean="0"/>
                  <a:t>Let x = (x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, …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n</a:t>
                </a:r>
                <a:r>
                  <a:rPr lang="en-US" dirty="0" smtClean="0"/>
                  <a:t> be the unknown state vector</a:t>
                </a:r>
              </a:p>
              <a:p>
                <a:endParaRPr lang="en-US" dirty="0"/>
              </a:p>
              <a:p>
                <a:r>
                  <a:rPr lang="en-US" dirty="0" smtClean="0"/>
                  <a:t>Let z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z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…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m</a:t>
                </a:r>
                <a:r>
                  <a:rPr lang="en-US" dirty="0" smtClean="0"/>
                  <a:t> be the m observations of a scalar field variable such as, say temperature, concentration of a pollutant, to name a few, where m &lt; 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3823"/>
                <a:ext cx="10515600" cy="5364177"/>
              </a:xfrm>
              <a:blipFill rotWithShape="0">
                <a:blip r:embed="rId2"/>
                <a:stretch>
                  <a:fillRect l="-1043" t="-1818" r="-1449" b="-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11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78925" y="2524836"/>
            <a:ext cx="7096836" cy="2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78925" y="2524836"/>
            <a:ext cx="0" cy="27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78925" y="2402006"/>
            <a:ext cx="0" cy="286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63839" y="2408829"/>
            <a:ext cx="0" cy="286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985145" y="2436125"/>
            <a:ext cx="4550" cy="26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83707" y="2436125"/>
            <a:ext cx="0" cy="286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966345" y="2425889"/>
            <a:ext cx="0" cy="286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17223" y="2436125"/>
            <a:ext cx="0" cy="286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027157" y="2395181"/>
            <a:ext cx="0" cy="286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75761" y="2404281"/>
            <a:ext cx="0" cy="2866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08327" y="2777320"/>
            <a:ext cx="34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94376" y="2777320"/>
            <a:ext cx="318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792937" y="2740631"/>
            <a:ext cx="287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13109" y="2771405"/>
            <a:ext cx="34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95747" y="2771405"/>
            <a:ext cx="34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846625" y="2771405"/>
            <a:ext cx="34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867932" y="2770495"/>
            <a:ext cx="318449" cy="378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899473" y="2801203"/>
            <a:ext cx="34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415920" y="2398594"/>
            <a:ext cx="4550" cy="26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029803" y="2579426"/>
            <a:ext cx="3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22861" y="2019026"/>
            <a:ext cx="3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5388020" y="2439537"/>
            <a:ext cx="4550" cy="26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99628" y="2527826"/>
            <a:ext cx="3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99511" y="1997714"/>
            <a:ext cx="3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6425817" y="2456596"/>
            <a:ext cx="4550" cy="26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479234" y="2388357"/>
            <a:ext cx="4550" cy="266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27188" y="2516341"/>
            <a:ext cx="3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060137" y="2497118"/>
            <a:ext cx="3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4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232758" y="2013453"/>
            <a:ext cx="3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286175" y="2013453"/>
            <a:ext cx="3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DISTRIBUTION OF THE OBSERVATIONS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</p:spPr>
            <p:txBody>
              <a:bodyPr/>
              <a:lstStyle/>
              <a:p>
                <a:r>
                  <a:rPr lang="en-US" dirty="0" smtClean="0"/>
                  <a:t>Let the </a:t>
                </a:r>
                <a:r>
                  <a:rPr lang="en-US" dirty="0" err="1" smtClean="0"/>
                  <a:t>j</a:t>
                </a:r>
                <a:r>
                  <a:rPr lang="en-US" baseline="30000" dirty="0" err="1" smtClean="0"/>
                  <a:t>th</a:t>
                </a:r>
                <a:r>
                  <a:rPr lang="en-US" dirty="0"/>
                  <a:t> </a:t>
                </a:r>
                <a:r>
                  <a:rPr lang="en-US" dirty="0" smtClean="0"/>
                  <a:t>observation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be contained in the interval [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+ 1]</a:t>
                </a:r>
              </a:p>
              <a:p>
                <a:endParaRPr lang="en-US" dirty="0"/>
              </a:p>
              <a:p>
                <a:r>
                  <a:rPr lang="en-US" dirty="0" smtClean="0"/>
                  <a:t>Referring to the Figure above, m = </a:t>
                </a:r>
                <a:r>
                  <a:rPr lang="en-US" dirty="0" smtClean="0"/>
                  <a:t>4, </a:t>
                </a:r>
                <a:r>
                  <a:rPr lang="en-US" dirty="0" smtClean="0"/>
                  <a:t>n = 8, z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is in [2, 3], z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is in [4, </a:t>
                </a:r>
                <a:r>
                  <a:rPr lang="en-US" dirty="0" smtClean="0"/>
                  <a:t>5], z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 smtClean="0"/>
                  <a:t>is in </a:t>
                </a:r>
                <a:r>
                  <a:rPr lang="en-US" dirty="0" smtClean="0"/>
                  <a:t>[5, 6] and z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 is in [7, 8]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u="sng" dirty="0" smtClean="0"/>
                  <a:t>Problem:</a:t>
                </a:r>
                <a:r>
                  <a:rPr lang="en-US" dirty="0" smtClean="0"/>
                  <a:t> Given </a:t>
                </a:r>
                <a:r>
                  <a:rPr lang="en-US" dirty="0" smtClean="0"/>
                  <a:t>Z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m</a:t>
                </a:r>
                <a:r>
                  <a:rPr lang="en-US" dirty="0" smtClean="0"/>
                  <a:t>, find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n</a:t>
                </a:r>
                <a:r>
                  <a:rPr lang="en-US" dirty="0"/>
                  <a:t> </a:t>
                </a:r>
                <a:r>
                  <a:rPr lang="en-US" dirty="0" smtClean="0"/>
                  <a:t>where Z and x refer to the same quantities such as temperature, concentration, </a:t>
                </a:r>
                <a:r>
                  <a:rPr lang="en-US" dirty="0" err="1" smtClean="0"/>
                  <a:t>etc</a:t>
                </a:r>
                <a:endParaRPr lang="en-US" u="sng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  <a:blipFill rotWithShape="0">
                <a:blip r:embed="rId2"/>
                <a:stretch>
                  <a:fillRect l="-1043" t="-1936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LINEAR INTERPOLATION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</p:spPr>
            <p:txBody>
              <a:bodyPr/>
              <a:lstStyle/>
              <a:p>
                <a:r>
                  <a:rPr lang="en-US" dirty="0" smtClean="0"/>
                  <a:t>Consider the interval </a:t>
                </a:r>
                <a:r>
                  <a:rPr lang="en-US" dirty="0"/>
                  <a:t>[</a:t>
                </a:r>
                <a:r>
                  <a:rPr lang="en-US" dirty="0" err="1"/>
                  <a:t>i</a:t>
                </a:r>
                <a:r>
                  <a:rPr lang="en-US" dirty="0"/>
                  <a:t>, </a:t>
                </a:r>
                <a:r>
                  <a:rPr lang="en-US" dirty="0" err="1"/>
                  <a:t>i</a:t>
                </a:r>
                <a:r>
                  <a:rPr lang="en-US" dirty="0"/>
                  <a:t> + 1</a:t>
                </a:r>
                <a:r>
                  <a:rPr lang="en-US" dirty="0" smtClean="0"/>
                  <a:t>] containing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j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is the distance of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from the left and </a:t>
                </a:r>
                <a:r>
                  <a:rPr lang="en-US" dirty="0" err="1" smtClean="0"/>
                  <a:t>i</a:t>
                </a:r>
                <a:endParaRPr lang="en-US" dirty="0" smtClean="0"/>
              </a:p>
              <a:p>
                <a:r>
                  <a:rPr lang="en-US" dirty="0" smtClean="0"/>
                  <a:t>Relate x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, x</a:t>
                </a:r>
                <a:r>
                  <a:rPr lang="en-US" baseline="-25000" dirty="0" smtClean="0"/>
                  <a:t>i+1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using a simple linear relation as: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r>
                  <a:rPr lang="en-US" dirty="0" smtClean="0"/>
                  <a:t>                 -&gt; </a:t>
                </a:r>
                <a:r>
                  <a:rPr lang="en-US" dirty="0" smtClean="0"/>
                  <a:t>(4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That is,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baseline="-25000" dirty="0" smtClean="0"/>
                  <a:t>i</a:t>
                </a:r>
                <a:r>
                  <a:rPr lang="en-US" dirty="0" smtClean="0"/>
                  <a:t>+ a</a:t>
                </a:r>
                <a:r>
                  <a:rPr lang="en-US" baseline="-25000" dirty="0" smtClean="0"/>
                  <a:t>j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i+1</a:t>
                </a:r>
                <a:r>
                  <a:rPr lang="en-US" dirty="0" smtClean="0"/>
                  <a:t>                                     -&gt; </a:t>
                </a:r>
                <a:r>
                  <a:rPr lang="en-US" dirty="0" smtClean="0"/>
                  <a:t>(5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  <a:blipFill rotWithShape="0">
                <a:blip r:embed="rId2"/>
                <a:stretch>
                  <a:fillRect l="-1043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189863" y="2265528"/>
            <a:ext cx="3302758" cy="3138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4" idx="1"/>
          </p:cNvCxnSpPr>
          <p:nvPr/>
        </p:nvCxnSpPr>
        <p:spPr>
          <a:xfrm>
            <a:off x="4203510" y="3548419"/>
            <a:ext cx="3284554" cy="13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89863" y="2579427"/>
            <a:ext cx="13647" cy="968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24" idx="1"/>
          </p:cNvCxnSpPr>
          <p:nvPr/>
        </p:nvCxnSpPr>
        <p:spPr>
          <a:xfrm flipH="1">
            <a:off x="7488064" y="2265528"/>
            <a:ext cx="4557" cy="1296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77469" y="2429301"/>
            <a:ext cx="27295" cy="1119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42262" y="2866671"/>
            <a:ext cx="36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i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945908" y="3480179"/>
            <a:ext cx="191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641375" y="3548418"/>
            <a:ext cx="503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</a:t>
            </a:r>
            <a:r>
              <a:rPr lang="en-US" sz="2400" baseline="-25000" dirty="0" err="1"/>
              <a:t>j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04764" y="2823603"/>
            <a:ext cx="366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z</a:t>
            </a:r>
            <a:r>
              <a:rPr lang="en-US" sz="2400" baseline="-25000" dirty="0" err="1"/>
              <a:t>j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555172" y="2866671"/>
            <a:ext cx="607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i+1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7488064" y="3331021"/>
            <a:ext cx="864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i</a:t>
            </a:r>
            <a:r>
              <a:rPr lang="en-US" sz="2400" dirty="0" smtClean="0"/>
              <a:t> + 1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31422" y="3561853"/>
                <a:ext cx="503827" cy="491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422" y="3561853"/>
                <a:ext cx="503827" cy="491417"/>
              </a:xfrm>
              <a:prstGeom prst="rect">
                <a:avLst/>
              </a:prstGeom>
              <a:blipFill rotWithShape="0">
                <a:blip r:embed="rId3"/>
                <a:stretch>
                  <a:fillRect r="-4878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772094" y="2304241"/>
                <a:ext cx="1923197" cy="865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r>
                  <a:rPr lang="en-US" sz="2400" baseline="-25000" dirty="0" err="1" smtClean="0"/>
                  <a:t>j</a:t>
                </a:r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 dirty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ac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=1 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2094" y="2304241"/>
                <a:ext cx="1923197" cy="865237"/>
              </a:xfrm>
              <a:prstGeom prst="rect">
                <a:avLst/>
              </a:prstGeom>
              <a:blipFill rotWithShape="0">
                <a:blip r:embed="rId4"/>
                <a:stretch>
                  <a:fillRect l="-5079" t="-4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6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 LINEAR INVERSE PROBLEM: UNDERDETERMINED CASE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Applying </a:t>
                </a:r>
                <a:r>
                  <a:rPr lang="en-US" dirty="0" smtClean="0"/>
                  <a:t>(5</a:t>
                </a:r>
                <a:r>
                  <a:rPr lang="en-US" dirty="0" smtClean="0"/>
                  <a:t>) to each of the m = 4 observations on the uniform grid with n = 8 points: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8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 -&gt; </a:t>
                </a:r>
                <a:r>
                  <a:rPr lang="en-US" dirty="0" smtClean="0"/>
                  <a:t>(7)</a:t>
                </a:r>
                <a:endParaRPr lang="en-US" dirty="0" smtClean="0"/>
              </a:p>
              <a:p>
                <a:r>
                  <a:rPr lang="en-US" dirty="0" smtClean="0"/>
                  <a:t>That </a:t>
                </a:r>
                <a:r>
                  <a:rPr lang="en-US" dirty="0" smtClean="0"/>
                  <a:t>is,1-D interpolation </a:t>
                </a:r>
                <a:r>
                  <a:rPr lang="en-US" dirty="0" smtClean="0"/>
                  <a:t>matrix H is such that row sum is 1 and Z = </a:t>
                </a:r>
                <a:r>
                  <a:rPr lang="en-US" dirty="0" err="1" smtClean="0"/>
                  <a:t>Hx</a:t>
                </a:r>
                <a:endParaRPr lang="en-US" dirty="0" smtClean="0"/>
              </a:p>
              <a:p>
                <a:r>
                  <a:rPr lang="en-US" dirty="0" smtClean="0"/>
                  <a:t>We can solve for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LS</a:t>
                </a:r>
                <a:r>
                  <a:rPr lang="en-US" dirty="0" smtClean="0"/>
                  <a:t> = 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HH</a:t>
                </a:r>
                <a:r>
                  <a:rPr lang="en-US" baseline="30000" dirty="0" err="1" smtClean="0"/>
                  <a:t>T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Z</a:t>
                </a:r>
                <a:endParaRPr lang="en-US" dirty="0" smtClean="0"/>
              </a:p>
              <a:p>
                <a:r>
                  <a:rPr lang="en-US" dirty="0" smtClean="0"/>
                  <a:t>We can estimate the temperature, concentration at the computational grid from the observation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  <a:blipFill rotWithShape="0">
                <a:blip r:embed="rId2"/>
                <a:stretch>
                  <a:fillRect l="-1043" t="-2620" r="-348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6100" y="2271653"/>
            <a:ext cx="5295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       2          3           4	5           6	          7	      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4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SPATIAL INTERPOLATION – 2D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876"/>
            <a:ext cx="10515600" cy="53551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 2-D version with n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err="1" smtClean="0"/>
              <a:t>n</a:t>
            </a:r>
            <a:r>
              <a:rPr lang="en-US" baseline="-25000" dirty="0" err="1" smtClean="0"/>
              <a:t>y</a:t>
            </a:r>
            <a:r>
              <a:rPr lang="en-US" dirty="0" smtClean="0"/>
              <a:t> grid points arranged in an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 by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y</a:t>
            </a:r>
            <a:r>
              <a:rPr lang="en-US" dirty="0" smtClean="0"/>
              <a:t> uniform grid: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left numbering is row major order scheme and the right is the standard (</a:t>
            </a:r>
            <a:r>
              <a:rPr lang="en-US" dirty="0" err="1" smtClean="0"/>
              <a:t>i</a:t>
            </a:r>
            <a:r>
              <a:rPr lang="en-US" dirty="0" smtClean="0"/>
              <a:t>, j) notation</a:t>
            </a:r>
          </a:p>
          <a:p>
            <a:r>
              <a:rPr lang="en-US" dirty="0" smtClean="0"/>
              <a:t>The node label k in row major order related to the (</a:t>
            </a:r>
            <a:r>
              <a:rPr lang="en-US" dirty="0" err="1" smtClean="0"/>
              <a:t>i</a:t>
            </a:r>
            <a:r>
              <a:rPr lang="en-US" dirty="0" smtClean="0"/>
              <a:t>, j) scheme as </a:t>
            </a:r>
          </a:p>
          <a:p>
            <a:pPr marL="0" indent="0" algn="ctr">
              <a:buNone/>
            </a:pPr>
            <a:r>
              <a:rPr lang="en-US" dirty="0" smtClean="0"/>
              <a:t>k = (</a:t>
            </a:r>
            <a:r>
              <a:rPr lang="en-US" dirty="0" err="1" smtClean="0"/>
              <a:t>i</a:t>
            </a:r>
            <a:r>
              <a:rPr lang="en-US" dirty="0" smtClean="0"/>
              <a:t> -1)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 + j</a:t>
            </a:r>
          </a:p>
          <a:p>
            <a:r>
              <a:rPr lang="en-US" dirty="0" smtClean="0"/>
              <a:t>With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x</a:t>
            </a:r>
            <a:r>
              <a:rPr lang="en-US" dirty="0" smtClean="0"/>
              <a:t> = 4, the node label 7 correspond to (2,3) since 7 = (2-1)*4+3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15</a:t>
            </a:fld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1593376" y="2027236"/>
            <a:ext cx="4056797" cy="2766966"/>
            <a:chOff x="1593376" y="2027236"/>
            <a:chExt cx="4056797" cy="2766966"/>
          </a:xfrm>
        </p:grpSpPr>
        <p:sp>
          <p:nvSpPr>
            <p:cNvPr id="9" name="Rectangle 8"/>
            <p:cNvSpPr/>
            <p:nvPr/>
          </p:nvSpPr>
          <p:spPr>
            <a:xfrm>
              <a:off x="1992573" y="2456597"/>
              <a:ext cx="2074460" cy="15967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634017" y="2456597"/>
              <a:ext cx="0" cy="1596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14215" y="2456597"/>
              <a:ext cx="0" cy="1596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92573" y="2947916"/>
              <a:ext cx="20744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992573" y="3496101"/>
              <a:ext cx="20744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897038" y="4043511"/>
              <a:ext cx="191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70329" y="4043510"/>
              <a:ext cx="191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</a:t>
              </a:r>
              <a:endParaRPr lang="en-US" sz="2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17459" y="4046816"/>
              <a:ext cx="191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</a:t>
              </a:r>
              <a:endParaRPr lang="en-US" sz="2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90750" y="4043509"/>
              <a:ext cx="191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93376" y="3254991"/>
              <a:ext cx="191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49860" y="3377278"/>
              <a:ext cx="191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66448" y="3409282"/>
              <a:ext cx="191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4230" y="3272862"/>
              <a:ext cx="191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8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01906" y="2714988"/>
              <a:ext cx="1910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70329" y="2882314"/>
              <a:ext cx="605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</a:t>
              </a:r>
              <a:endParaRPr lang="en-US" sz="2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39154" y="2846694"/>
              <a:ext cx="532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11</a:t>
              </a:r>
              <a:endParaRPr lang="en-US" sz="2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98876" y="2697542"/>
              <a:ext cx="582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8229" y="2095825"/>
              <a:ext cx="522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05285" y="3552967"/>
              <a:ext cx="424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z</a:t>
              </a:r>
              <a:r>
                <a:rPr lang="en-US" sz="2400" baseline="-25000" dirty="0"/>
                <a:t>2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85027" y="2081114"/>
              <a:ext cx="599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41344" y="2052850"/>
              <a:ext cx="598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15</a:t>
              </a:r>
              <a:endParaRPr lang="en-US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1416" y="2027236"/>
              <a:ext cx="641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16</a:t>
              </a:r>
              <a:endParaRPr lang="en-US" sz="24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722427" y="3653402"/>
              <a:ext cx="47767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613245" y="2590374"/>
              <a:ext cx="47767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016156" y="3260717"/>
              <a:ext cx="47767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635429" y="2500383"/>
              <a:ext cx="424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z</a:t>
              </a:r>
              <a:r>
                <a:rPr lang="en-US" sz="2400" baseline="-25000" dirty="0" smtClean="0"/>
                <a:t>4</a:t>
              </a:r>
              <a:endParaRPr lang="en-US" sz="2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75297" y="3049591"/>
              <a:ext cx="424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z</a:t>
              </a:r>
              <a:r>
                <a:rPr lang="en-US" sz="2400" baseline="-25000" dirty="0"/>
                <a:t>3</a:t>
              </a:r>
              <a:endParaRPr lang="en-US" sz="2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88765" y="3529400"/>
              <a:ext cx="4242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z</a:t>
              </a:r>
              <a:r>
                <a:rPr lang="en-US" sz="2400" baseline="-25000" dirty="0" smtClean="0"/>
                <a:t>1</a:t>
              </a:r>
              <a:endParaRPr lang="en-US" sz="240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2332631" y="3614925"/>
              <a:ext cx="47767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719850" y="2818758"/>
              <a:ext cx="930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n</a:t>
              </a:r>
              <a:r>
                <a:rPr lang="en-US" sz="2400" baseline="-25000" dirty="0" err="1" smtClean="0"/>
                <a:t>y</a:t>
              </a:r>
              <a:r>
                <a:rPr lang="en-US" sz="2400" dirty="0" smtClean="0"/>
                <a:t> = 4</a:t>
              </a:r>
              <a:endParaRPr lang="en-US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19231" y="4332537"/>
              <a:ext cx="930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n</a:t>
              </a:r>
              <a:r>
                <a:rPr lang="en-US" sz="2400" baseline="-25000" dirty="0" err="1" smtClean="0"/>
                <a:t>x</a:t>
              </a:r>
              <a:r>
                <a:rPr lang="en-US" sz="2400" dirty="0" smtClean="0"/>
                <a:t>= 4</a:t>
              </a:r>
              <a:endParaRPr lang="en-US" sz="24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251247" y="1960496"/>
            <a:ext cx="4048267" cy="2481245"/>
            <a:chOff x="6251247" y="1960496"/>
            <a:chExt cx="4048267" cy="2481245"/>
          </a:xfrm>
        </p:grpSpPr>
        <p:sp>
          <p:nvSpPr>
            <p:cNvPr id="49" name="Rectangle 48"/>
            <p:cNvSpPr/>
            <p:nvPr/>
          </p:nvSpPr>
          <p:spPr>
            <a:xfrm>
              <a:off x="6641914" y="2389857"/>
              <a:ext cx="2074460" cy="15967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283358" y="2389857"/>
              <a:ext cx="0" cy="1596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8063556" y="2389857"/>
              <a:ext cx="0" cy="15967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641914" y="2881176"/>
              <a:ext cx="20744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641914" y="3429361"/>
              <a:ext cx="20744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546379" y="3976771"/>
              <a:ext cx="630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</a:t>
              </a:r>
              <a:r>
                <a:rPr lang="en-US" sz="2400" dirty="0" smtClean="0"/>
                <a:t>1</a:t>
              </a:r>
              <a:endParaRPr lang="en-US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219670" y="3976770"/>
              <a:ext cx="5402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12</a:t>
              </a:r>
              <a:endParaRPr lang="en-US" sz="2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66800" y="3980076"/>
              <a:ext cx="504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13</a:t>
              </a:r>
              <a:endParaRPr lang="en-US" sz="2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540091" y="3976769"/>
              <a:ext cx="622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14</a:t>
              </a:r>
              <a:endParaRPr lang="en-US" sz="2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284233" y="3198979"/>
              <a:ext cx="5419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21</a:t>
              </a:r>
              <a:endParaRPr lang="en-US" sz="2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99201" y="3310538"/>
              <a:ext cx="625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22</a:t>
              </a:r>
              <a:endParaRPr lang="en-US" sz="2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015789" y="3342542"/>
              <a:ext cx="504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23</a:t>
              </a:r>
              <a:endParaRPr lang="en-US" sz="2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63571" y="3206122"/>
              <a:ext cx="5373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24</a:t>
              </a:r>
              <a:endParaRPr lang="en-US" sz="2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51247" y="2623659"/>
              <a:ext cx="6067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31</a:t>
              </a:r>
              <a:endParaRPr lang="en-US" sz="2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9670" y="2815574"/>
              <a:ext cx="6050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32</a:t>
              </a:r>
              <a:endParaRPr lang="en-US" sz="2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88495" y="2779954"/>
              <a:ext cx="532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33</a:t>
              </a:r>
              <a:endParaRPr lang="en-US" sz="2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708133" y="2636093"/>
              <a:ext cx="582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34</a:t>
              </a:r>
              <a:endParaRPr lang="en-US" sz="24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77570" y="2029085"/>
              <a:ext cx="5225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41</a:t>
              </a:r>
              <a:endParaRPr lang="en-US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134368" y="2014374"/>
              <a:ext cx="599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42</a:t>
              </a:r>
              <a:endParaRPr lang="en-US" sz="2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90685" y="1986110"/>
              <a:ext cx="5982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43</a:t>
              </a:r>
              <a:endParaRPr lang="en-US" sz="2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20757" y="1960496"/>
              <a:ext cx="641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44</a:t>
              </a:r>
              <a:endParaRPr lang="en-US" sz="2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369191" y="2752018"/>
              <a:ext cx="930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n</a:t>
              </a:r>
              <a:r>
                <a:rPr lang="en-US" sz="2400" baseline="-25000" dirty="0" err="1" smtClean="0"/>
                <a:t>y</a:t>
              </a:r>
              <a:r>
                <a:rPr lang="en-US" sz="2400" dirty="0" smtClean="0"/>
                <a:t> = 4</a:t>
              </a:r>
              <a:endParaRPr lang="en-US" sz="2400" dirty="0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268572" y="4265797"/>
            <a:ext cx="930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= 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35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A BILINEAR INTERPOLATION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Let the </a:t>
                </a:r>
                <a:r>
                  <a:rPr lang="en-US" dirty="0" err="1" smtClean="0"/>
                  <a:t>j</a:t>
                </a:r>
                <a:r>
                  <a:rPr lang="en-US" baseline="30000" dirty="0" err="1" smtClean="0"/>
                  <a:t>th</a:t>
                </a:r>
                <a:r>
                  <a:rPr lang="en-US" dirty="0" smtClean="0"/>
                  <a:t> observation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be contained in the 2D-grid box whose south-east corner node has label i: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By 1-D linear interpolation: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US" baseline="-25000" dirty="0" smtClean="0"/>
                  <a:t>j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+ </a:t>
                </a:r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j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               -&gt; </a:t>
                </a:r>
                <a:r>
                  <a:rPr lang="en-US" dirty="0" smtClean="0"/>
                  <a:t>(7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Again, by 1-D linear interpolation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x</a:t>
                </a:r>
                <a:r>
                  <a:rPr lang="en-US" baseline="-25000" dirty="0" smtClean="0"/>
                  <a:t>i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</m:oMath>
                </a14:m>
                <a:r>
                  <a:rPr lang="en-US" baseline="-25000" dirty="0" smtClean="0"/>
                  <a:t>j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i+nx</a:t>
                </a:r>
                <a:r>
                  <a:rPr lang="en-US" dirty="0" err="1" smtClean="0"/>
                  <a:t>b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               -&gt; </a:t>
                </a:r>
                <a:r>
                  <a:rPr lang="en-US" dirty="0" smtClean="0"/>
                  <a:t>(8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= x</a:t>
                </a:r>
                <a:r>
                  <a:rPr lang="en-US" baseline="-25000" dirty="0" smtClean="0"/>
                  <a:t>i+1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</m:oMath>
                </a14:m>
                <a:r>
                  <a:rPr lang="en-US" baseline="-25000" dirty="0"/>
                  <a:t>j</a:t>
                </a:r>
                <a:r>
                  <a:rPr lang="en-US" dirty="0"/>
                  <a:t> </a:t>
                </a:r>
                <a:r>
                  <a:rPr lang="en-US" dirty="0" smtClean="0"/>
                  <a:t>+ x</a:t>
                </a:r>
                <a:r>
                  <a:rPr lang="en-US" baseline="-25000" dirty="0" smtClean="0"/>
                  <a:t>i+nx+1</a:t>
                </a:r>
                <a:r>
                  <a:rPr lang="en-US" dirty="0"/>
                  <a:t>b</a:t>
                </a:r>
                <a:r>
                  <a:rPr lang="en-US" baseline="-25000" dirty="0"/>
                  <a:t>j</a:t>
                </a:r>
                <a:r>
                  <a:rPr lang="en-US" dirty="0"/>
                  <a:t> </a:t>
                </a:r>
                <a:r>
                  <a:rPr lang="en-US" dirty="0" smtClean="0"/>
                  <a:t>    -&gt; </a:t>
                </a:r>
                <a:r>
                  <a:rPr lang="en-US" dirty="0" smtClean="0"/>
                  <a:t>(9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  <a:blipFill rotWithShape="0">
                <a:blip r:embed="rId2"/>
                <a:stretch>
                  <a:fillRect l="-928" t="-2392" r="-116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63264" y="2073831"/>
            <a:ext cx="5801436" cy="2530415"/>
            <a:chOff x="3875964" y="2302431"/>
            <a:chExt cx="5801436" cy="2530415"/>
          </a:xfrm>
        </p:grpSpPr>
        <p:sp>
          <p:nvSpPr>
            <p:cNvPr id="5" name="Rectangle 4"/>
            <p:cNvSpPr/>
            <p:nvPr/>
          </p:nvSpPr>
          <p:spPr>
            <a:xfrm>
              <a:off x="4380932" y="2671763"/>
              <a:ext cx="2565779" cy="1815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5" idx="0"/>
              <a:endCxn id="5" idx="2"/>
            </p:cNvCxnSpPr>
            <p:nvPr/>
          </p:nvCxnSpPr>
          <p:spPr>
            <a:xfrm>
              <a:off x="5663822" y="2671763"/>
              <a:ext cx="0" cy="1815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5" idx="1"/>
              <a:endCxn id="5" idx="3"/>
            </p:cNvCxnSpPr>
            <p:nvPr/>
          </p:nvCxnSpPr>
          <p:spPr>
            <a:xfrm>
              <a:off x="4380932" y="3579339"/>
              <a:ext cx="256577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75964" y="2327276"/>
              <a:ext cx="736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dirty="0" smtClean="0"/>
                <a:t> + </a:t>
              </a:r>
              <a:r>
                <a:rPr lang="en-US" dirty="0" err="1" smtClean="0"/>
                <a:t>n</a:t>
              </a:r>
              <a:r>
                <a:rPr lang="en-US" baseline="-25000" dirty="0" err="1" smtClean="0"/>
                <a:t>x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46711" y="2302431"/>
              <a:ext cx="10508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dirty="0" smtClean="0"/>
                <a:t> + </a:t>
              </a:r>
              <a:r>
                <a:rPr lang="en-US" dirty="0" err="1" smtClean="0"/>
                <a:t>n</a:t>
              </a:r>
              <a:r>
                <a:rPr lang="en-US" baseline="-25000" dirty="0" err="1" smtClean="0"/>
                <a:t>x</a:t>
              </a:r>
              <a:r>
                <a:rPr lang="en-US" dirty="0" smtClean="0"/>
                <a:t> + 1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63822" y="3579339"/>
              <a:ext cx="586853" cy="37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z</a:t>
              </a:r>
              <a:r>
                <a:rPr lang="en-US" baseline="-25000" dirty="0" err="1" smtClean="0"/>
                <a:t>j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44956" y="4454334"/>
              <a:ext cx="586853" cy="37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a</a:t>
              </a:r>
              <a:r>
                <a:rPr lang="en-US" baseline="-25000" dirty="0" err="1" smtClean="0"/>
                <a:t>j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957248" y="4452890"/>
                  <a:ext cx="58685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</m:oMath>
                  </a14:m>
                  <a:r>
                    <a:rPr lang="en-US" baseline="-25000" dirty="0" smtClean="0"/>
                    <a:t>j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7248" y="4452890"/>
                  <a:ext cx="58685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96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875964" y="2904136"/>
                  <a:ext cx="586853" cy="4074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bar>
                    </m:oMath>
                  </a14:m>
                  <a:r>
                    <a:rPr lang="en-US" baseline="-25000" dirty="0" smtClean="0"/>
                    <a:t>j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5964" y="2904136"/>
                  <a:ext cx="586853" cy="40748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94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3875964" y="3674184"/>
              <a:ext cx="586853" cy="3785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b</a:t>
              </a:r>
              <a:r>
                <a:rPr lang="en-US" baseline="-25000" dirty="0" err="1" smtClean="0"/>
                <a:t>j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73856" y="4385302"/>
              <a:ext cx="736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00272" y="4436109"/>
              <a:ext cx="736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dirty="0" smtClean="0"/>
                <a:t> + 1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981023" y="3394673"/>
                  <a:ext cx="7369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1023" y="3394673"/>
                  <a:ext cx="73697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882788" y="3304852"/>
                  <a:ext cx="7369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2788" y="3304852"/>
                  <a:ext cx="73697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576101" y="2880792"/>
                  <a:ext cx="11012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err="1" smtClean="0"/>
                    <a:t>a</a:t>
                  </a:r>
                  <a:r>
                    <a:rPr lang="en-US" baseline="-25000" dirty="0" err="1" smtClean="0"/>
                    <a:t>j</a:t>
                  </a:r>
                  <a:r>
                    <a:rPr lang="en-US" dirty="0" smtClean="0"/>
                    <a:t> +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bar>
                    </m:oMath>
                  </a14:m>
                  <a:r>
                    <a:rPr lang="en-US" baseline="-25000" dirty="0" smtClean="0"/>
                    <a:t>j</a:t>
                  </a:r>
                  <a:r>
                    <a:rPr lang="en-US" dirty="0" smtClean="0"/>
                    <a:t> = 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101" y="2880792"/>
                  <a:ext cx="110129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5000" t="-8197" r="-556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576100" y="3481943"/>
                  <a:ext cx="1101299" cy="4074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b</a:t>
                  </a:r>
                  <a:r>
                    <a:rPr lang="en-US" baseline="-25000" dirty="0" err="1" smtClean="0"/>
                    <a:t>j</a:t>
                  </a:r>
                  <a:r>
                    <a:rPr lang="en-US" dirty="0" smtClean="0"/>
                    <a:t> + </a:t>
                  </a:r>
                  <a14:m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bar>
                    </m:oMath>
                  </a14:m>
                  <a:r>
                    <a:rPr lang="en-US" baseline="-25000" dirty="0" smtClean="0"/>
                    <a:t>j</a:t>
                  </a:r>
                  <a:r>
                    <a:rPr lang="en-US" dirty="0" smtClean="0"/>
                    <a:t> = 1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6100" y="3481943"/>
                  <a:ext cx="1101299" cy="4074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5000" r="-1111" b="-238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711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 LINEAR INVERSE PROBLEM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Substituting (8</a:t>
                </a:r>
                <a:r>
                  <a:rPr lang="en-US" dirty="0" smtClean="0"/>
                  <a:t>) – </a:t>
                </a:r>
                <a:r>
                  <a:rPr lang="en-US" dirty="0" smtClean="0"/>
                  <a:t>(9</a:t>
                </a:r>
                <a:r>
                  <a:rPr lang="en-US" dirty="0" smtClean="0"/>
                  <a:t>) in </a:t>
                </a:r>
                <a:r>
                  <a:rPr lang="en-US" dirty="0" smtClean="0"/>
                  <a:t>(7</a:t>
                </a:r>
                <a:r>
                  <a:rPr lang="en-US" dirty="0" smtClean="0"/>
                  <a:t>) and simplifying </a:t>
                </a:r>
              </a:p>
              <a:p>
                <a:pPr marL="0" indent="0" algn="ctr">
                  <a:buNone/>
                </a:pP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US" baseline="-25000" dirty="0"/>
                  <a:t>j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</m:oMath>
                </a14:m>
                <a:r>
                  <a:rPr lang="en-US" baseline="-25000" dirty="0" err="1" smtClean="0"/>
                  <a:t>j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+ </a:t>
                </a:r>
                <a:r>
                  <a:rPr lang="en-US" dirty="0" err="1" smtClean="0"/>
                  <a:t>a</a:t>
                </a:r>
                <a:r>
                  <a:rPr lang="en-US" baseline="-25000" dirty="0" err="1" smtClean="0"/>
                  <a:t>j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bar>
                  </m:oMath>
                </a14:m>
                <a:r>
                  <a:rPr lang="en-US" baseline="-25000" dirty="0" smtClean="0"/>
                  <a:t>j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i+1</a:t>
                </a:r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bar>
                  </m:oMath>
                </a14:m>
                <a:r>
                  <a:rPr lang="en-US" baseline="-25000" dirty="0" err="1" smtClean="0"/>
                  <a:t>j</a:t>
                </a:r>
                <a:r>
                  <a:rPr lang="en-US" dirty="0" err="1" smtClean="0"/>
                  <a:t>b</a:t>
                </a:r>
                <a:r>
                  <a:rPr lang="en-US" baseline="-25000" dirty="0" err="1" smtClean="0"/>
                  <a:t>j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i+nx</a:t>
                </a:r>
                <a:r>
                  <a:rPr lang="en-US" dirty="0" smtClean="0"/>
                  <a:t> + a</a:t>
                </a:r>
                <a:r>
                  <a:rPr lang="en-US" baseline="-25000" dirty="0" smtClean="0"/>
                  <a:t>j</a:t>
                </a:r>
                <a:r>
                  <a:rPr lang="en-US" dirty="0" smtClean="0"/>
                  <a:t>b</a:t>
                </a:r>
                <a:r>
                  <a:rPr lang="en-US" baseline="-25000" dirty="0" smtClean="0"/>
                  <a:t>j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i+nx+1</a:t>
                </a:r>
                <a:r>
                  <a:rPr lang="en-US" dirty="0"/>
                  <a:t> </a:t>
                </a:r>
                <a:r>
                  <a:rPr lang="en-US" dirty="0" smtClean="0"/>
                  <a:t>                 -&gt; </a:t>
                </a:r>
                <a:r>
                  <a:rPr lang="en-US" dirty="0" smtClean="0"/>
                  <a:t>(10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By collating the four relations for the four observation in the 2-D and: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algn="just"/>
                <a:r>
                  <a:rPr lang="en-US" dirty="0" smtClean="0"/>
                  <a:t>The 2-D interpolation </a:t>
                </a:r>
                <a:r>
                  <a:rPr lang="en-US" dirty="0" smtClean="0"/>
                  <a:t>matrix is such that the row sum is 1 and Z = </a:t>
                </a:r>
                <a:r>
                  <a:rPr lang="en-US" dirty="0" err="1" smtClean="0"/>
                  <a:t>Hx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Hence </a:t>
                </a:r>
                <a:r>
                  <a:rPr lang="en-US" dirty="0" err="1" smtClean="0"/>
                  <a:t>x</a:t>
                </a:r>
                <a:r>
                  <a:rPr lang="en-US" baseline="-25000" dirty="0" err="1" smtClean="0"/>
                  <a:t>LS</a:t>
                </a:r>
                <a:r>
                  <a:rPr lang="en-US" dirty="0"/>
                  <a:t> </a:t>
                </a:r>
                <a:r>
                  <a:rPr lang="en-US" dirty="0" smtClean="0"/>
                  <a:t>= H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HH</a:t>
                </a:r>
                <a:r>
                  <a:rPr lang="en-US" baseline="30000" dirty="0" err="1" smtClean="0"/>
                  <a:t>T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-1</a:t>
                </a:r>
                <a:r>
                  <a:rPr lang="en-US" dirty="0" smtClean="0"/>
                  <a:t>Z is the optimal estimate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  <a:blipFill rotWithShape="0">
                <a:blip r:embed="rId2"/>
                <a:stretch>
                  <a:fillRect l="-522" t="-2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22800" y="3464200"/>
            <a:ext cx="0" cy="1432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261100" y="3471862"/>
            <a:ext cx="0" cy="1432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23200" y="3464200"/>
            <a:ext cx="0" cy="1432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455150" y="3314700"/>
            <a:ext cx="44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455150" y="4229894"/>
            <a:ext cx="469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455150" y="5157788"/>
            <a:ext cx="444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92160" y="3214172"/>
            <a:ext cx="6362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1      2     3     4      5     6     7      8     9     10   11   12    13  14    15   16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65180" y="5056188"/>
            <a:ext cx="636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 - represents non-zero element based on (10)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34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3: A NON LINEAR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768"/>
                <a:ext cx="10515600" cy="537323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 sider a three layered atmosphere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Let T(</a:t>
                </a:r>
                <a:r>
                  <a:rPr lang="el-GR" dirty="0" smtClean="0"/>
                  <a:t>Ϸ</a:t>
                </a:r>
                <a:r>
                  <a:rPr lang="en-US" dirty="0" smtClean="0"/>
                  <a:t>) = 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l-GR" dirty="0" smtClean="0"/>
                  <a:t>Ϸ</a:t>
                </a:r>
                <a:r>
                  <a:rPr lang="en-US" dirty="0" smtClean="0"/>
                  <a:t> -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+ 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, 0 </a:t>
                </a:r>
                <a:r>
                  <a:rPr lang="en-US" dirty="0"/>
                  <a:t>≤ </a:t>
                </a:r>
                <a:r>
                  <a:rPr lang="el-GR" dirty="0"/>
                  <a:t>Ϸ</a:t>
                </a:r>
                <a:r>
                  <a:rPr lang="en-US" dirty="0" smtClean="0"/>
                  <a:t> </a:t>
                </a:r>
                <a:r>
                  <a:rPr lang="en-US" dirty="0"/>
                  <a:t>≤ </a:t>
                </a:r>
                <a:r>
                  <a:rPr lang="en-US" dirty="0" smtClean="0"/>
                  <a:t>1                 -&gt; (9)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Let x = (x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be the </a:t>
                </a:r>
                <a:r>
                  <a:rPr lang="en-US" dirty="0" smtClean="0"/>
                  <a:t>unknown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768"/>
                <a:ext cx="10515600" cy="5373231"/>
              </a:xfrm>
              <a:blipFill rotWithShape="0">
                <a:blip r:embed="rId2"/>
                <a:stretch>
                  <a:fillRect l="-1043" t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025521" y="1981159"/>
            <a:ext cx="4140957" cy="1768110"/>
            <a:chOff x="4074994" y="3022559"/>
            <a:chExt cx="4140957" cy="176811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4421875" y="3193576"/>
              <a:ext cx="2729552" cy="136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4421875" y="3659875"/>
              <a:ext cx="2729552" cy="136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458269" y="4112525"/>
              <a:ext cx="2729552" cy="136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21875" y="4578824"/>
              <a:ext cx="2729552" cy="136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301552" y="3022559"/>
              <a:ext cx="91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Ϸ</a:t>
              </a:r>
              <a:r>
                <a:rPr lang="en-US" dirty="0" smtClean="0"/>
                <a:t> = 0.0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01552" y="3474823"/>
              <a:ext cx="91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Ϸ</a:t>
              </a:r>
              <a:r>
                <a:rPr lang="en-US" dirty="0" smtClean="0"/>
                <a:t> = 0.2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01552" y="3913438"/>
              <a:ext cx="91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Ϸ</a:t>
              </a:r>
              <a:r>
                <a:rPr lang="en-US" dirty="0" smtClean="0"/>
                <a:t> = 0.5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01552" y="4421337"/>
              <a:ext cx="9143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Ϸ</a:t>
              </a:r>
              <a:r>
                <a:rPr lang="en-US" dirty="0" smtClean="0"/>
                <a:t> = 0.0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69810" y="3290544"/>
              <a:ext cx="19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3</a:t>
              </a:r>
              <a:r>
                <a:rPr lang="en-US" dirty="0" smtClean="0"/>
                <a:t>             Layer 3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69810" y="3756842"/>
              <a:ext cx="19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/>
                <a:t>2</a:t>
              </a:r>
              <a:r>
                <a:rPr lang="en-US" dirty="0" smtClean="0"/>
                <a:t>             Layer 2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69810" y="4209492"/>
              <a:ext cx="1976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/>
                <a:t>1</a:t>
              </a:r>
              <a:r>
                <a:rPr lang="en-US" dirty="0" smtClean="0"/>
                <a:t>             Layer 1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74994" y="4394158"/>
              <a:ext cx="3832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50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RELATION BETWEEN TEMPERATURE AND RADIANCE</a:t>
            </a:r>
            <a:endParaRPr lang="en-US" sz="36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observations are measures of overlapping fractions of the area under the curve: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e>
                    </m:ba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dirty="0"/>
                              <m:t>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l-GR" dirty="0"/>
                              <m:t>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dirty="0"/>
                              <m:t>Ϸ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l-GR" dirty="0"/>
                          <m:t>Ϸ</m:t>
                        </m:r>
                      </m:e>
                    </m:nary>
                  </m:oMath>
                </a14:m>
                <a:r>
                  <a:rPr lang="en-US" dirty="0" smtClean="0"/>
                  <a:t>          -&gt; </a:t>
                </a:r>
                <a:r>
                  <a:rPr lang="en-US" dirty="0" smtClean="0"/>
                  <a:t>(10)</a:t>
                </a:r>
                <a:endParaRPr lang="en-US" dirty="0" smtClean="0"/>
              </a:p>
              <a:p>
                <a:r>
                  <a:rPr lang="en-US" dirty="0" smtClean="0"/>
                  <a:t>The observations are given by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  <a:blipFill rotWithShape="0">
                <a:blip r:embed="rId2"/>
                <a:stretch>
                  <a:fillRect l="-1043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9095954"/>
                  </p:ext>
                </p:extLst>
              </p:nvPr>
            </p:nvGraphicFramePr>
            <p:xfrm>
              <a:off x="2463800" y="3765550"/>
              <a:ext cx="8127999" cy="26824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/>
                    <a:gridCol w="2709333"/>
                    <a:gridCol w="2709333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2800" dirty="0" smtClean="0"/>
                                <m:t>Ϸ</m:t>
                              </m:r>
                            </m:oMath>
                          </a14:m>
                          <a:r>
                            <a:rPr lang="en-US" sz="2800" baseline="-25000" dirty="0" smtClean="0"/>
                            <a:t>i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l-GR" sz="2800" dirty="0" smtClean="0"/>
                                <m:t>Ϸ</m:t>
                              </m:r>
                            </m:oMath>
                          </a14:m>
                          <a:r>
                            <a:rPr lang="en-US" sz="2800" baseline="-25000" dirty="0" smtClean="0"/>
                            <a:t>j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ba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0.21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0.15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0.30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0.51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0.6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0.80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0.11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9095954"/>
                  </p:ext>
                </p:extLst>
              </p:nvPr>
            </p:nvGraphicFramePr>
            <p:xfrm>
              <a:off x="2463800" y="3765550"/>
              <a:ext cx="8127999" cy="26824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09333"/>
                    <a:gridCol w="2709333"/>
                    <a:gridCol w="2709333"/>
                  </a:tblGrid>
                  <a:tr h="6097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5" t="-1000" r="-200225" b="-3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50" t="-1000" r="-100676" b="-3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1000" r="-449" b="-37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0.00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0.25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0.21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0.20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0.15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0.30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0.70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0.51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0.6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0.80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0.11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583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THREE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0456"/>
            <a:ext cx="10515600" cy="5377543"/>
          </a:xfrm>
        </p:spPr>
        <p:txBody>
          <a:bodyPr>
            <a:normAutofit/>
          </a:bodyPr>
          <a:lstStyle/>
          <a:p>
            <a:pPr marL="228600" lvl="2">
              <a:spcBef>
                <a:spcPts val="1000"/>
              </a:spcBef>
            </a:pPr>
            <a:r>
              <a:rPr lang="en-US" sz="2800" dirty="0" smtClean="0"/>
              <a:t>Recovery of vertical temperature profile of the atmosphere from satellite radiance measurement – linear problem</a:t>
            </a:r>
          </a:p>
          <a:p>
            <a:pPr marL="228600" lvl="2">
              <a:spcBef>
                <a:spcPts val="1000"/>
              </a:spcBef>
            </a:pPr>
            <a:endParaRPr lang="en-US" sz="2800" dirty="0"/>
          </a:p>
          <a:p>
            <a:pPr marL="228600" lvl="2">
              <a:spcBef>
                <a:spcPts val="1000"/>
              </a:spcBef>
            </a:pPr>
            <a:r>
              <a:rPr lang="en-US" sz="2800" dirty="0" smtClean="0"/>
              <a:t>1-D Spatial </a:t>
            </a:r>
            <a:r>
              <a:rPr lang="en-US" sz="2800" dirty="0" smtClean="0"/>
              <a:t>linear and </a:t>
            </a:r>
            <a:r>
              <a:rPr lang="en-US" sz="2800" dirty="0" smtClean="0"/>
              <a:t>2-D bilinear </a:t>
            </a:r>
            <a:r>
              <a:rPr lang="en-US" sz="2800" dirty="0" smtClean="0"/>
              <a:t>interpolation – linear problem</a:t>
            </a:r>
          </a:p>
          <a:p>
            <a:pPr marL="228600" lvl="2">
              <a:spcBef>
                <a:spcPts val="1000"/>
              </a:spcBef>
            </a:pPr>
            <a:endParaRPr lang="en-US" sz="2800" dirty="0"/>
          </a:p>
          <a:p>
            <a:pPr marL="228600" lvl="2">
              <a:spcBef>
                <a:spcPts val="1000"/>
              </a:spcBef>
            </a:pPr>
            <a:r>
              <a:rPr lang="en-US" sz="2800" dirty="0" smtClean="0"/>
              <a:t>A nonlinear least squares problem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MODEL EQUATIONS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After integration: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ba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dirty="0"/>
                                <m:t>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l-GR" dirty="0"/>
                                <m:t>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l-GR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l-GR" dirty="0"/>
                                    <m:t>Ϸ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 − </m:t>
                                  </m:r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nor/>
                            </m:rPr>
                            <a:rPr lang="el-GR" dirty="0"/>
                            <m:t>Ϸ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[(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Ϸ</m:t>
                    </m:r>
                  </m:oMath>
                </a14:m>
                <a:r>
                  <a:rPr lang="en-US" baseline="-25000" dirty="0" smtClean="0"/>
                  <a:t>j</a:t>
                </a:r>
                <a:r>
                  <a:rPr lang="en-US" dirty="0" smtClean="0"/>
                  <a:t> –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 smtClean="0"/>
                  <a:t>–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Ϸ</m:t>
                    </m:r>
                  </m:oMath>
                </a14:m>
                <a:r>
                  <a:rPr lang="en-US" baseline="-25000" dirty="0" err="1" smtClean="0"/>
                  <a:t>i</a:t>
                </a:r>
                <a:r>
                  <a:rPr lang="en-US" dirty="0" smtClean="0"/>
                  <a:t> –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] </a:t>
                </a:r>
                <a:r>
                  <a:rPr lang="en-US" dirty="0" smtClean="0"/>
                  <a:t>+ x</a:t>
                </a:r>
                <a:r>
                  <a:rPr lang="en-US" baseline="-25000" dirty="0" smtClean="0"/>
                  <a:t>3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Ϸ</m:t>
                    </m:r>
                  </m:oMath>
                </a14:m>
                <a:r>
                  <a:rPr lang="en-US" baseline="-25000" dirty="0" smtClean="0"/>
                  <a:t>j</a:t>
                </a:r>
                <a:r>
                  <a:rPr lang="en-US" dirty="0"/>
                  <a:t> </a:t>
                </a:r>
                <a:r>
                  <a:rPr lang="en-US" dirty="0" smtClean="0"/>
                  <a:t>-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Ϸ</m:t>
                    </m:r>
                  </m:oMath>
                </a14:m>
                <a:r>
                  <a:rPr lang="en-US" baseline="-25000" dirty="0" err="1" smtClean="0"/>
                  <a:t>i</a:t>
                </a:r>
                <a:r>
                  <a:rPr lang="en-US" dirty="0" smtClean="0"/>
                  <a:t>))</a:t>
                </a:r>
                <a:endParaRPr lang="en-US" dirty="0" smtClean="0"/>
              </a:p>
              <a:p>
                <a:r>
                  <a:rPr lang="en-US" dirty="0" smtClean="0"/>
                  <a:t>Referring to the Table in slide 19: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z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0.21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[(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0.25 </m:t>
                    </m:r>
                  </m:oMath>
                </a14:m>
                <a:r>
                  <a:rPr lang="en-US" dirty="0"/>
                  <a:t>–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 smtClean="0"/>
                  <a:t>-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] </a:t>
                </a:r>
                <a:r>
                  <a:rPr lang="en-US" dirty="0"/>
                  <a:t>+ </a:t>
                </a:r>
                <a:r>
                  <a:rPr lang="en-US" dirty="0" smtClean="0"/>
                  <a:t>0.25x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= h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z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0.15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[(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 smtClean="0"/>
                  <a:t>– (0.2 –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] </a:t>
                </a:r>
                <a:r>
                  <a:rPr lang="en-US" dirty="0"/>
                  <a:t>+ </a:t>
                </a:r>
                <a:r>
                  <a:rPr lang="en-US" dirty="0" smtClean="0"/>
                  <a:t>0.3x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z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0.51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[(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/>
                  <a:t>– (</a:t>
                </a:r>
                <a:r>
                  <a:rPr lang="en-US" dirty="0" smtClean="0"/>
                  <a:t>0.3 </a:t>
                </a:r>
                <a:r>
                  <a:rPr lang="en-US" dirty="0"/>
                  <a:t>–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] </a:t>
                </a:r>
                <a:r>
                  <a:rPr lang="en-US" dirty="0"/>
                  <a:t>+ </a:t>
                </a:r>
                <a:r>
                  <a:rPr lang="en-US" dirty="0" smtClean="0"/>
                  <a:t>0.4x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(x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/>
                  <a:t>z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dirty="0" smtClean="0"/>
                  <a:t>0.11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[(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–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/>
                  <a:t>– (</a:t>
                </a:r>
                <a:r>
                  <a:rPr lang="en-US" dirty="0" smtClean="0"/>
                  <a:t>0.6 </a:t>
                </a:r>
                <a:r>
                  <a:rPr lang="en-US" dirty="0"/>
                  <a:t>– </a:t>
                </a:r>
                <a:r>
                  <a:rPr lang="en-US" dirty="0" smtClean="0"/>
                  <a:t>x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] </a:t>
                </a:r>
                <a:r>
                  <a:rPr lang="en-US" dirty="0"/>
                  <a:t>+ </a:t>
                </a:r>
                <a:r>
                  <a:rPr lang="en-US" dirty="0" smtClean="0"/>
                  <a:t>0.2x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h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(x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  <a:blipFill rotWithShape="0">
                <a:blip r:embed="rId2"/>
                <a:stretch>
                  <a:fillRect l="-1043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7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NONLINEAR INVERSE PROBLEM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Z = h(x) with Z = (z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z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z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, z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T</a:t>
                </a:r>
                <a:endParaRPr lang="en-US" baseline="30000" dirty="0"/>
              </a:p>
              <a:p>
                <a:pPr marL="0" indent="0">
                  <a:buNone/>
                </a:pPr>
                <a:r>
                  <a:rPr lang="en-US" baseline="30000" dirty="0" smtClean="0"/>
                  <a:t>		 </a:t>
                </a:r>
                <a:r>
                  <a:rPr lang="en-US" dirty="0" smtClean="0"/>
                  <a:t>         h(x) = (h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(x), h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(x), h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(x), h</a:t>
                </a:r>
                <a:r>
                  <a:rPr lang="en-US" baseline="-25000" dirty="0" smtClean="0"/>
                  <a:t>4</a:t>
                </a:r>
                <a:r>
                  <a:rPr lang="en-US" dirty="0" smtClean="0"/>
                  <a:t>(x))</a:t>
                </a:r>
                <a:r>
                  <a:rPr lang="en-US" baseline="30000" dirty="0" smtClean="0"/>
                  <a:t>T</a:t>
                </a:r>
                <a:endParaRPr lang="en-US" dirty="0" smtClean="0"/>
              </a:p>
              <a:p>
                <a:r>
                  <a:rPr lang="en-US" dirty="0" smtClean="0"/>
                  <a:t>Compute r(x) = Z – h(x)</a:t>
                </a:r>
              </a:p>
              <a:p>
                <a:r>
                  <a:rPr lang="en-US" dirty="0" smtClean="0"/>
                  <a:t>compute f(x) = (Z- h(x))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(Z – h(x))</a:t>
                </a:r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</m:oMath>
                </a14:m>
                <a:r>
                  <a:rPr lang="en-US" baseline="-25000" dirty="0" err="1" smtClean="0"/>
                  <a:t>x</a:t>
                </a:r>
                <a:r>
                  <a:rPr lang="en-US" dirty="0" err="1" smtClean="0"/>
                  <a:t>f</a:t>
                </a:r>
                <a:r>
                  <a:rPr lang="en-US" dirty="0" smtClean="0"/>
                  <a:t>(x) = 0 and solve for x</a:t>
                </a:r>
              </a:p>
              <a:p>
                <a:r>
                  <a:rPr lang="en-US" dirty="0" smtClean="0"/>
                  <a:t>Check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f(x) is PD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  <a:blipFill rotWithShape="0">
                <a:blip r:embed="rId2"/>
                <a:stretch>
                  <a:fillRect l="-1043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2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APPROXIMATIONS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Compute the Jacobian </a:t>
                </a:r>
                <a:r>
                  <a:rPr lang="en-US" dirty="0" err="1" smtClean="0"/>
                  <a:t>D</a:t>
                </a:r>
                <a:r>
                  <a:rPr lang="en-US" baseline="-25000" dirty="0" err="1" smtClean="0"/>
                  <a:t>x</a:t>
                </a:r>
                <a:r>
                  <a:rPr lang="en-US" dirty="0" smtClean="0"/>
                  <a:t>(h)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(h, y)</a:t>
                </a:r>
              </a:p>
              <a:p>
                <a:endParaRPr lang="en-US" dirty="0"/>
              </a:p>
              <a:p>
                <a:r>
                  <a:rPr lang="en-US" dirty="0" smtClean="0"/>
                  <a:t>Build first and second order approximation to h(x)</a:t>
                </a:r>
              </a:p>
              <a:p>
                <a:endParaRPr lang="en-US" dirty="0"/>
              </a:p>
              <a:p>
                <a:r>
                  <a:rPr lang="en-US" dirty="0" smtClean="0"/>
                  <a:t>Solve the minimization arising from the first and second-order approximation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02876"/>
                <a:ext cx="10515600" cy="5355124"/>
              </a:xfrm>
              <a:blipFill rotWithShape="0">
                <a:blip r:embed="rId2"/>
                <a:stretch>
                  <a:fillRect l="-1043" t="-1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48554"/>
                <a:ext cx="10515600" cy="540944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11.1</a:t>
                </a:r>
                <a:r>
                  <a:rPr lang="en-US" dirty="0" smtClean="0"/>
                  <a:t>) (a) Compute the solution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f(x) = 0 for the non linear problem described in slides 18-21, by using the nonlinear solvers in </a:t>
                </a:r>
                <a:r>
                  <a:rPr lang="en-US" dirty="0" err="1" smtClean="0"/>
                  <a:t>MATLAB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(b) Evaluate the Hessian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 smtClean="0"/>
                  <a:t>f(x) at each of the solution obtained in (a) and find the maxima and minima of f(x)</a:t>
                </a:r>
              </a:p>
              <a:p>
                <a:pPr marL="0" indent="0">
                  <a:buNone/>
                </a:pPr>
                <a:r>
                  <a:rPr lang="en-US" dirty="0" smtClean="0"/>
                  <a:t>11.2) (a) Compute the Jacobian and the Hessian of h(x) described in slide 21</a:t>
                </a:r>
              </a:p>
              <a:p>
                <a:pPr marL="0" indent="0">
                  <a:buNone/>
                </a:pPr>
                <a:r>
                  <a:rPr lang="en-US" dirty="0" smtClean="0"/>
                  <a:t>(b) Using these develop a first order and second order approximation to f(x)</a:t>
                </a:r>
              </a:p>
              <a:p>
                <a:pPr marL="0" indent="0">
                  <a:buNone/>
                </a:pPr>
                <a:r>
                  <a:rPr lang="en-US" dirty="0" smtClean="0"/>
                  <a:t>(c) Starting from x</a:t>
                </a:r>
                <a:r>
                  <a:rPr lang="en-US" baseline="-25000" dirty="0" smtClean="0"/>
                  <a:t>c</a:t>
                </a:r>
                <a:r>
                  <a:rPr lang="en-US" dirty="0" smtClean="0"/>
                  <a:t> = (1, 1, 1)</a:t>
                </a:r>
                <a:r>
                  <a:rPr lang="en-US" baseline="30000" dirty="0" smtClean="0"/>
                  <a:t>T</a:t>
                </a:r>
                <a:r>
                  <a:rPr lang="en-US" dirty="0" smtClean="0"/>
                  <a:t>, iterate twice and comment on the progress of your algorithm</a:t>
                </a: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48554"/>
                <a:ext cx="10515600" cy="5409445"/>
              </a:xfrm>
              <a:blipFill rotWithShape="0">
                <a:blip r:embed="rId2"/>
                <a:stretch>
                  <a:fillRect l="-1217" t="-1917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2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REFERENCES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8554"/>
            <a:ext cx="10515600" cy="5409445"/>
          </a:xfrm>
        </p:spPr>
        <p:txBody>
          <a:bodyPr/>
          <a:lstStyle/>
          <a:p>
            <a:r>
              <a:rPr lang="en-US" dirty="0" smtClean="0"/>
              <a:t>This module follows closely chapters 5 through </a:t>
            </a:r>
            <a:r>
              <a:rPr lang="en-US" smtClean="0"/>
              <a:t>7 of </a:t>
            </a:r>
            <a:r>
              <a:rPr lang="en-US" dirty="0" err="1" smtClean="0"/>
              <a:t>LLD</a:t>
            </a:r>
            <a:r>
              <a:rPr lang="en-US" dirty="0"/>
              <a:t> </a:t>
            </a:r>
            <a:r>
              <a:rPr lang="en-US" dirty="0" smtClean="0"/>
              <a:t>(2006)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2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VERTICAL TEMPERATURE PROFILE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848"/>
            <a:ext cx="10515600" cy="5407151"/>
          </a:xfrm>
        </p:spPr>
        <p:txBody>
          <a:bodyPr>
            <a:normAutofit/>
          </a:bodyPr>
          <a:lstStyle/>
          <a:p>
            <a:r>
              <a:rPr lang="en-US" dirty="0" smtClean="0"/>
              <a:t>Problem is to retrieve the vertical temperature profile of the atmosphere from satellite radiance measurements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8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PROBLEM 1: SATELLITE RADIANCE – A MODEL</a:t>
            </a:r>
            <a:endParaRPr lang="en-US" sz="4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9089"/>
                <a:ext cx="10515600" cy="5318911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Energy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f</a:t>
                </a:r>
                <a:r>
                  <a:rPr lang="en-US" dirty="0" smtClean="0"/>
                  <a:t> received by a satellite at a frequency, f is related to the vertical temperature profile, T(</a:t>
                </a:r>
                <a:r>
                  <a:rPr lang="el-GR" dirty="0" smtClean="0"/>
                  <a:t>Ϸ</a:t>
                </a:r>
                <a:r>
                  <a:rPr lang="en-US" dirty="0" smtClean="0"/>
                  <a:t>) at the pressure level </a:t>
                </a:r>
                <a:r>
                  <a:rPr lang="el-GR" dirty="0" smtClean="0"/>
                  <a:t>Ϸ</a:t>
                </a:r>
                <a:r>
                  <a:rPr lang="en-US" dirty="0" smtClean="0"/>
                  <a:t> of the atmosphere through a formula given by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	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f</a:t>
                </a:r>
                <a:r>
                  <a:rPr lang="en-US" dirty="0"/>
                  <a:t> </a:t>
                </a:r>
                <a:r>
                  <a:rPr lang="en-US" dirty="0" smtClean="0"/>
                  <a:t>=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exp</a:t>
                </a:r>
                <a:r>
                  <a:rPr lang="en-US" dirty="0" smtClean="0"/>
                  <a:t>[-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aseline="-25000" dirty="0" smtClean="0"/>
                  <a:t>f</a:t>
                </a:r>
                <a:r>
                  <a:rPr lang="en-US" dirty="0" smtClean="0"/>
                  <a:t>] +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dirty="0"/>
                              <m:t>Ϸ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l-GR" dirty="0"/>
                          <m:t>Ϸ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nary>
                  </m:oMath>
                </a14:m>
                <a:r>
                  <a:rPr lang="en-US" baseline="-25000" dirty="0" smtClean="0"/>
                  <a:t>f</a:t>
                </a:r>
                <a:r>
                  <a:rPr lang="en-US" dirty="0" smtClean="0"/>
                  <a:t>)d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Ϸ</m:t>
                    </m:r>
                  </m:oMath>
                </a14:m>
                <a:r>
                  <a:rPr lang="en-US" dirty="0" smtClean="0"/>
                  <a:t>                     -&gt; </a:t>
                </a:r>
                <a:r>
                  <a:rPr lang="en-US" dirty="0" smtClean="0"/>
                  <a:t>(1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where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dirty="0"/>
                      <m:t>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aseline="-25000" dirty="0" smtClean="0"/>
                  <a:t>f</a:t>
                </a:r>
                <a:r>
                  <a:rPr lang="en-US" dirty="0" smtClean="0"/>
                  <a:t>) is the weight function given by </a:t>
                </a:r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l-GR" dirty="0"/>
                      <m:t>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aseline="-25000" dirty="0" smtClean="0"/>
                  <a:t>f</a:t>
                </a:r>
                <a:r>
                  <a:rPr lang="en-US" dirty="0" smtClean="0"/>
                  <a:t>)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Ϸ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aseline="-25000" dirty="0" smtClean="0"/>
                  <a:t>f</a:t>
                </a:r>
                <a:r>
                  <a:rPr lang="en-US" dirty="0" smtClean="0"/>
                  <a:t>exp(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aseline="-25000" dirty="0"/>
                  <a:t>f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Ϸ</m:t>
                    </m:r>
                    <m:r>
                      <m:rPr>
                        <m:nor/>
                      </m:rPr>
                      <a:rPr lang="en-US" b="0" i="0" dirty="0" smtClean="0"/>
                      <m:t>)</m:t>
                    </m:r>
                  </m:oMath>
                </a14:m>
                <a:r>
                  <a:rPr lang="en-US" dirty="0" smtClean="0"/>
                  <a:t>                                     -&gt; </a:t>
                </a:r>
                <a:r>
                  <a:rPr lang="en-US" dirty="0" smtClean="0"/>
                  <a:t>(2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aseline="-25000" dirty="0" smtClean="0"/>
                  <a:t>f </a:t>
                </a:r>
                <a:r>
                  <a:rPr lang="en-US" dirty="0" smtClean="0"/>
                  <a:t>is a constant that depends on f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9089"/>
                <a:ext cx="10515600" cy="5318911"/>
              </a:xfrm>
              <a:blipFill rotWithShape="0">
                <a:blip r:embed="rId3"/>
                <a:stretch>
                  <a:fillRect l="-1043" t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0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INPUT DATA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39089"/>
                <a:ext cx="10515600" cy="531891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values of f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baseline="-25000" dirty="0" smtClean="0"/>
                  <a:t>f</a:t>
                </a:r>
                <a:r>
                  <a:rPr lang="en-US" dirty="0" smtClean="0"/>
                  <a:t> relevant to the problem are given by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39089"/>
                <a:ext cx="10515600" cy="5318911"/>
              </a:xfrm>
              <a:blipFill rotWithShape="0">
                <a:blip r:embed="rId2"/>
                <a:stretch>
                  <a:fillRect l="-1043" t="-1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7908425"/>
                  </p:ext>
                </p:extLst>
              </p:nvPr>
            </p:nvGraphicFramePr>
            <p:xfrm>
              <a:off x="1596786" y="2738756"/>
              <a:ext cx="9075762" cy="21698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2627"/>
                    <a:gridCol w="1512627"/>
                    <a:gridCol w="1505805"/>
                    <a:gridCol w="1519449"/>
                    <a:gridCol w="1512627"/>
                    <a:gridCol w="1512627"/>
                  </a:tblGrid>
                  <a:tr h="638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/>
                            <a:t>i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4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5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638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</a:t>
                          </a:r>
                          <a:r>
                            <a:rPr lang="en-US" sz="2800" baseline="-25000" dirty="0" smtClean="0"/>
                            <a:t>i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0.9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1.3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6383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0.2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7908425"/>
                  </p:ext>
                </p:extLst>
              </p:nvPr>
            </p:nvGraphicFramePr>
            <p:xfrm>
              <a:off x="1596786" y="2738756"/>
              <a:ext cx="9075762" cy="216981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12627"/>
                    <a:gridCol w="1512627"/>
                    <a:gridCol w="1505805"/>
                    <a:gridCol w="1519449"/>
                    <a:gridCol w="1512627"/>
                    <a:gridCol w="1512627"/>
                  </a:tblGrid>
                  <a:tr h="638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 smtClean="0"/>
                            <a:t>i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3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4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5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6383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f</a:t>
                          </a:r>
                          <a:r>
                            <a:rPr lang="en-US" sz="2800" baseline="-25000" dirty="0" smtClean="0"/>
                            <a:t>i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0.9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1.0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1.1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1.2</a:t>
                          </a:r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smtClean="0"/>
                            <a:t>1.3</a:t>
                          </a:r>
                          <a:endParaRPr lang="en-US" sz="2800" dirty="0"/>
                        </a:p>
                      </a:txBody>
                      <a:tcPr/>
                    </a:tc>
                  </a:tr>
                  <a:tr h="893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3" t="-148980" r="-501613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148980" r="-399598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619" t="-148980" r="-302834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99197" t="-148980" r="-200402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99197" t="-148980" r="-100402" b="-13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01210" t="-148980" r="-806" b="-136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84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DISCRETE MODEL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768"/>
                <a:ext cx="10515600" cy="537323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problem is to recover the function T(</a:t>
                </a:r>
                <a:r>
                  <a:rPr lang="el-GR" dirty="0" smtClean="0"/>
                  <a:t>Ϸ</a:t>
                </a:r>
                <a:r>
                  <a:rPr lang="en-US" dirty="0" smtClean="0"/>
                  <a:t>) from a set of discrete measurements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 1 ≤ </a:t>
                </a:r>
                <a:r>
                  <a:rPr lang="en-US" dirty="0" err="1" smtClean="0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≤ 5 – an underdetermined system</a:t>
                </a:r>
              </a:p>
              <a:p>
                <a:r>
                  <a:rPr lang="en-US" dirty="0" smtClean="0"/>
                  <a:t>We discretize the atmosphere by considering it as a 3-layered system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T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is the temperature of the earth’s surface</a:t>
                </a:r>
              </a:p>
              <a:p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is the average temperature of the layer </a:t>
                </a:r>
                <a:r>
                  <a:rPr lang="en-US" dirty="0" err="1" smtClean="0"/>
                  <a:t>i</a:t>
                </a:r>
                <a:r>
                  <a:rPr lang="en-US" dirty="0"/>
                  <a:t>, 1 ≤ </a:t>
                </a:r>
                <a:r>
                  <a:rPr lang="en-US" dirty="0" err="1"/>
                  <a:t>i</a:t>
                </a:r>
                <a:r>
                  <a:rPr lang="en-US" dirty="0"/>
                  <a:t> ≤ </a:t>
                </a:r>
                <a:r>
                  <a:rPr lang="en-US" dirty="0" smtClean="0"/>
                  <a:t>3</a:t>
                </a:r>
              </a:p>
              <a:p>
                <a:r>
                  <a:rPr lang="en-US" dirty="0" smtClean="0"/>
                  <a:t>Layers are bounded by isobaric surfaces at </a:t>
                </a:r>
                <a:r>
                  <a:rPr lang="el-GR" dirty="0" smtClean="0"/>
                  <a:t>Ϸ</a:t>
                </a:r>
                <a:r>
                  <a:rPr lang="en-US" dirty="0" smtClean="0"/>
                  <a:t> = 1.0, 0.5, 0.2, and 0.0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768"/>
                <a:ext cx="10515600" cy="5373231"/>
              </a:xfrm>
              <a:blipFill rotWithShape="0">
                <a:blip r:embed="rId2"/>
                <a:stretch>
                  <a:fillRect l="-1043" t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21875" y="3193576"/>
            <a:ext cx="2729552" cy="13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21875" y="3659875"/>
            <a:ext cx="2729552" cy="13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58269" y="4112525"/>
            <a:ext cx="2729552" cy="13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421875" y="4578824"/>
            <a:ext cx="2729552" cy="13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01552" y="3022559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Ϸ</a:t>
            </a:r>
            <a:r>
              <a:rPr lang="en-US" dirty="0" smtClean="0"/>
              <a:t> = 0.0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01552" y="3474823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Ϸ</a:t>
            </a:r>
            <a:r>
              <a:rPr lang="en-US" dirty="0" smtClean="0"/>
              <a:t> = 0.2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01552" y="3913438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Ϸ</a:t>
            </a:r>
            <a:r>
              <a:rPr lang="en-US" dirty="0" smtClean="0"/>
              <a:t> = 0.5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01552" y="4421337"/>
            <a:ext cx="91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Ϸ</a:t>
            </a:r>
            <a:r>
              <a:rPr lang="en-US" dirty="0" smtClean="0"/>
              <a:t> = </a:t>
            </a:r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69810" y="3290544"/>
            <a:ext cx="197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3</a:t>
            </a:r>
            <a:r>
              <a:rPr lang="en-US" dirty="0" smtClean="0"/>
              <a:t>             Layer 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69810" y="3756842"/>
            <a:ext cx="197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  <a:r>
              <a:rPr lang="en-US" dirty="0" smtClean="0"/>
              <a:t>             Layer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69810" y="4209492"/>
            <a:ext cx="197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1</a:t>
            </a:r>
            <a:r>
              <a:rPr lang="en-US" dirty="0" smtClean="0"/>
              <a:t>             Layer 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74994" y="4394158"/>
            <a:ext cx="38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DISCRETE RELATION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768"/>
                <a:ext cx="10515600" cy="5373231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Discretizing </a:t>
                </a:r>
                <a:r>
                  <a:rPr lang="en-US" dirty="0" smtClean="0"/>
                  <a:t>(1</a:t>
                </a:r>
                <a:r>
                  <a:rPr lang="en-US" dirty="0" smtClean="0"/>
                  <a:t>) for the frequency f</a:t>
                </a:r>
                <a:r>
                  <a:rPr lang="en-US" baseline="-25000" dirty="0" smtClean="0"/>
                  <a:t>i</a:t>
                </a:r>
                <a:r>
                  <a:rPr lang="en-US" dirty="0"/>
                  <a:t>, 1 ≤ </a:t>
                </a:r>
                <a:r>
                  <a:rPr lang="en-US" dirty="0" err="1"/>
                  <a:t>i</a:t>
                </a:r>
                <a:r>
                  <a:rPr lang="en-US" dirty="0"/>
                  <a:t> ≤ 5 </a:t>
                </a:r>
                <a:r>
                  <a:rPr lang="en-US" dirty="0" smtClean="0"/>
                  <a:t>using the 3-layer approximation: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- </a:t>
                </a:r>
                <a:r>
                  <a:rPr lang="en-US" dirty="0" err="1"/>
                  <a:t>exp</a:t>
                </a:r>
                <a:r>
                  <a:rPr lang="en-US" dirty="0" smtClean="0"/>
                  <a:t>[-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 smtClean="0"/>
                  <a:t>]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   = T</a:t>
                </a:r>
                <a:r>
                  <a:rPr lang="en-US" baseline="-25000" dirty="0" smtClean="0"/>
                  <a:t>1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.5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</m:t>
                        </m:r>
                      </m:sup>
                      <m:e>
                        <m:r>
                          <m:rPr>
                            <m:nor/>
                          </m:rPr>
                          <a:rPr lang="el-GR" dirty="0"/>
                          <m:t>Ϸ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exp</m:t>
                        </m:r>
                        <m:r>
                          <m:rPr>
                            <m:nor/>
                          </m:rPr>
                          <a:rPr lang="en-US" dirty="0"/>
                          <m:t>[−</m:t>
                        </m:r>
                        <m:r>
                          <m:rPr>
                            <m:nor/>
                          </m:rPr>
                          <a:rPr lang="el-GR" dirty="0"/>
                          <m:t>Ϸ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</m:e>
                    </m:nary>
                  </m:oMath>
                </a14:m>
                <a:r>
                  <a:rPr lang="en-US" dirty="0" smtClean="0"/>
                  <a:t>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= </a:t>
                </a:r>
                <a:r>
                  <a:rPr lang="en-US" dirty="0" smtClean="0"/>
                  <a:t>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i1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    + </a:t>
                </a:r>
                <a:r>
                  <a:rPr lang="en-US" dirty="0" smtClean="0"/>
                  <a:t>T</a:t>
                </a:r>
                <a:r>
                  <a:rPr lang="en-US" baseline="-25000" dirty="0" smtClean="0"/>
                  <a:t>2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sup>
                      <m:e>
                        <m:r>
                          <m:rPr>
                            <m:nor/>
                          </m:rPr>
                          <a:rPr lang="el-GR" dirty="0"/>
                          <m:t>Ϸ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exp</m:t>
                        </m:r>
                        <m:r>
                          <m:rPr>
                            <m:nor/>
                          </m:rPr>
                          <a:rPr lang="en-US" dirty="0"/>
                          <m:t>[−</m:t>
                        </m:r>
                        <m:r>
                          <m:rPr>
                            <m:nor/>
                          </m:rPr>
                          <a:rPr lang="el-GR" dirty="0"/>
                          <m:t>Ϸ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</m:e>
                    </m:nary>
                  </m:oMath>
                </a14:m>
                <a:r>
                  <a:rPr lang="en-US" dirty="0"/>
                  <a:t>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Ϸ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+ </a:t>
                </a:r>
                <a:r>
                  <a:rPr lang="en-US" dirty="0" smtClean="0"/>
                  <a:t>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i2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   + T</a:t>
                </a:r>
                <a:r>
                  <a:rPr lang="en-US" baseline="-25000" dirty="0" smtClean="0"/>
                  <a:t>3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r>
                          <m:rPr>
                            <m:nor/>
                          </m:rPr>
                          <a:rPr lang="el-GR" dirty="0"/>
                          <m:t>Ϸ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exp</m:t>
                        </m:r>
                        <m:r>
                          <m:rPr>
                            <m:nor/>
                          </m:rPr>
                          <a:rPr lang="en-US" dirty="0"/>
                          <m:t>[−</m:t>
                        </m:r>
                        <m:r>
                          <m:rPr>
                            <m:nor/>
                          </m:rPr>
                          <a:rPr lang="el-GR" dirty="0"/>
                          <m:t>Ϸ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m:rPr>
                            <m:nor/>
                          </m:rPr>
                          <a:rPr lang="en-US" dirty="0"/>
                          <m:t>]</m:t>
                        </m:r>
                      </m:e>
                    </m:nary>
                  </m:oMath>
                </a14:m>
                <a:r>
                  <a:rPr lang="en-US" dirty="0"/>
                  <a:t>d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/>
                      <m:t>Ϸ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+ </a:t>
                </a:r>
                <a:r>
                  <a:rPr lang="en-US" dirty="0" smtClean="0"/>
                  <a:t>T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a</a:t>
                </a:r>
                <a:r>
                  <a:rPr lang="en-US" baseline="-25000" dirty="0" smtClean="0"/>
                  <a:t>i3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sz="2800" dirty="0" smtClean="0"/>
                  <a:t>where the constant a</a:t>
                </a:r>
                <a:r>
                  <a:rPr lang="en-US" sz="2800" baseline="-25000" dirty="0" smtClean="0"/>
                  <a:t>i1</a:t>
                </a:r>
                <a:r>
                  <a:rPr lang="en-US" sz="2800" dirty="0" smtClean="0"/>
                  <a:t>, a</a:t>
                </a:r>
                <a:r>
                  <a:rPr lang="en-US" sz="2800" baseline="-25000" dirty="0" smtClean="0"/>
                  <a:t>i2</a:t>
                </a:r>
                <a:r>
                  <a:rPr lang="en-US" sz="2800" dirty="0" smtClean="0"/>
                  <a:t>, a</a:t>
                </a:r>
                <a:r>
                  <a:rPr lang="en-US" sz="2800" baseline="-25000" dirty="0" smtClean="0"/>
                  <a:t>i3</a:t>
                </a:r>
                <a:r>
                  <a:rPr lang="en-US" sz="2800" dirty="0" smtClean="0"/>
                  <a:t> are the numerical values of the   respective integrals obtained using the input data and by integration    by parts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768"/>
                <a:ext cx="10515600" cy="5373231"/>
              </a:xfrm>
              <a:blipFill rotWithShape="0">
                <a:blip r:embed="rId2"/>
                <a:stretch>
                  <a:fillRect l="-1043" t="-1930" r="-3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5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 LINEAR MODEL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4768"/>
                <a:ext cx="10515600" cy="537323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By collating the five linear relations between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and 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T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, </a:t>
                </a:r>
                <a:r>
                  <a:rPr lang="en-US" dirty="0" smtClean="0"/>
                  <a:t>for each frequency f</a:t>
                </a:r>
                <a:r>
                  <a:rPr lang="en-US" baseline="-25000" dirty="0" smtClean="0"/>
                  <a:t>i</a:t>
                </a:r>
                <a:r>
                  <a:rPr lang="en-US" dirty="0"/>
                  <a:t>, 1 ≤ </a:t>
                </a:r>
                <a:r>
                  <a:rPr lang="en-US" dirty="0" err="1"/>
                  <a:t>i</a:t>
                </a:r>
                <a:r>
                  <a:rPr lang="en-US" dirty="0"/>
                  <a:t> ≤ </a:t>
                </a:r>
                <a:r>
                  <a:rPr lang="en-US" dirty="0" smtClean="0"/>
                  <a:t>5, we get a linear model: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</m:eqAr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53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    -&gt; </a:t>
                </a:r>
                <a:r>
                  <a:rPr lang="en-US" dirty="0" smtClean="0"/>
                  <a:t>(3</a:t>
                </a:r>
                <a:r>
                  <a:rPr lang="en-US" dirty="0" smtClean="0"/>
                  <a:t>)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:r>
                  <a:rPr lang="en-US" dirty="0" smtClean="0"/>
                  <a:t>Or </a:t>
                </a:r>
                <a:r>
                  <a:rPr lang="en-US" dirty="0" smtClean="0"/>
                  <a:t>Z = </a:t>
                </a:r>
                <a:r>
                  <a:rPr lang="en-US" dirty="0" err="1" smtClean="0"/>
                  <a:t>Hx</a:t>
                </a:r>
                <a:r>
                  <a:rPr lang="en-US" dirty="0" smtClean="0"/>
                  <a:t>, Z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5</a:t>
                </a:r>
                <a:r>
                  <a:rPr lang="en-US" dirty="0" smtClean="0"/>
                  <a:t>, 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5x3</a:t>
                </a:r>
                <a:r>
                  <a:rPr lang="en-US" dirty="0" smtClean="0"/>
                  <a:t>, 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3</a:t>
                </a:r>
                <a:r>
                  <a:rPr lang="en-US" dirty="0" smtClean="0"/>
                  <a:t>                       -&gt; </a:t>
                </a:r>
                <a:r>
                  <a:rPr lang="en-US" dirty="0" smtClean="0"/>
                  <a:t>(4</a:t>
                </a:r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4768"/>
                <a:ext cx="10515600" cy="5373231"/>
              </a:xfrm>
              <a:blipFill rotWithShape="0">
                <a:blip r:embed="rId2"/>
                <a:stretch>
                  <a:fillRect l="-1043" t="-1930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5943"/>
            <a:ext cx="11212773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 TWIN EXPERIMENT – COMPUTER PROJECT: GENERATE OBSERVATION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0448"/>
                <a:ext cx="10515600" cy="542755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Set 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0.9, 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0.85, T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= 0.875, set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baseline="-25000" dirty="0" smtClean="0"/>
                  <a:t> </a:t>
                </a:r>
                <a:r>
                  <a:rPr lang="en-US" dirty="0"/>
                  <a:t> </a:t>
                </a:r>
                <a:r>
                  <a:rPr lang="en-US" dirty="0" smtClean="0"/>
                  <a:t>= (T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 T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, T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</a:t>
                </a:r>
                <a:r>
                  <a:rPr lang="en-US" baseline="30000" dirty="0" smtClean="0"/>
                  <a:t>T</a:t>
                </a:r>
                <a:endParaRPr lang="en-US" dirty="0" smtClean="0"/>
              </a:p>
              <a:p>
                <a:r>
                  <a:rPr lang="en-US" dirty="0" smtClean="0"/>
                  <a:t>Evaluate a</a:t>
                </a:r>
                <a:r>
                  <a:rPr lang="en-US" baseline="-25000" dirty="0" smtClean="0"/>
                  <a:t>i1</a:t>
                </a:r>
                <a:r>
                  <a:rPr lang="en-US" dirty="0" smtClean="0"/>
                  <a:t>, a</a:t>
                </a:r>
                <a:r>
                  <a:rPr lang="en-US" baseline="-25000" dirty="0" smtClean="0"/>
                  <a:t>i2</a:t>
                </a:r>
                <a:r>
                  <a:rPr lang="en-US" dirty="0" smtClean="0"/>
                  <a:t>, a</a:t>
                </a:r>
                <a:r>
                  <a:rPr lang="en-US" baseline="-25000" dirty="0" smtClean="0"/>
                  <a:t>i3</a:t>
                </a:r>
                <a:r>
                  <a:rPr lang="en-US" dirty="0" smtClean="0"/>
                  <a:t> for </a:t>
                </a:r>
                <a:r>
                  <a:rPr lang="en-US" dirty="0"/>
                  <a:t>1 ≤ </a:t>
                </a:r>
                <a:r>
                  <a:rPr lang="en-US" dirty="0" err="1"/>
                  <a:t>i</a:t>
                </a:r>
                <a:r>
                  <a:rPr lang="en-US" dirty="0"/>
                  <a:t> ≤ </a:t>
                </a:r>
                <a:r>
                  <a:rPr lang="en-US" dirty="0" smtClean="0"/>
                  <a:t>5 using the input data</a:t>
                </a:r>
              </a:p>
              <a:p>
                <a:r>
                  <a:rPr lang="en-US" dirty="0" smtClean="0"/>
                  <a:t>This gives the matrix H </a:t>
                </a:r>
              </a:p>
              <a:p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5</a:t>
                </a:r>
                <a:r>
                  <a:rPr lang="en-US" dirty="0" smtClean="0"/>
                  <a:t> using </a:t>
                </a:r>
                <a:r>
                  <a:rPr lang="en-US" dirty="0" smtClean="0"/>
                  <a:t>(3</a:t>
                </a:r>
                <a:r>
                  <a:rPr lang="en-US" dirty="0" smtClean="0"/>
                  <a:t>)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dirty="0" smtClean="0"/>
                  <a:t> = H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Now generate an observation noise vector V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</a:t>
                </a:r>
                <a:r>
                  <a:rPr lang="en-US" baseline="30000" dirty="0" smtClean="0"/>
                  <a:t>5</a:t>
                </a:r>
                <a:r>
                  <a:rPr lang="en-US" dirty="0" smtClean="0"/>
                  <a:t> such that V  ̴ N(0, </a:t>
                </a:r>
                <a:r>
                  <a:rPr lang="el-GR" dirty="0" smtClean="0"/>
                  <a:t>σ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baseline="-25000" dirty="0" smtClean="0"/>
                  <a:t>5</a:t>
                </a:r>
                <a:r>
                  <a:rPr lang="en-US" dirty="0" smtClean="0"/>
                  <a:t>)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 smtClean="0"/>
                  <a:t> is the identity matrix of order 5 and </a:t>
                </a:r>
                <a:r>
                  <a:rPr lang="el-GR" dirty="0"/>
                  <a:t>σ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is the common variance of the radiance measurement</a:t>
                </a:r>
              </a:p>
              <a:p>
                <a:r>
                  <a:rPr lang="en-US" dirty="0" smtClean="0"/>
                  <a:t>Let Z =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acc>
                  </m:oMath>
                </a14:m>
                <a:r>
                  <a:rPr lang="en-US" dirty="0" smtClean="0"/>
                  <a:t> + V, be the noisy observation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0448"/>
                <a:ext cx="10515600" cy="5427551"/>
              </a:xfrm>
              <a:blipFill rotWithShape="0">
                <a:blip r:embed="rId2"/>
                <a:stretch>
                  <a:fillRect l="-1043" t="-1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1346200"/>
            <a:ext cx="12192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E5297-79E1-40E7-B89C-9A68E4DCBF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983</Words>
  <Application>Microsoft Office PowerPoint</Application>
  <PresentationFormat>Widescreen</PresentationFormat>
  <Paragraphs>328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EXAMPLES OF STATIC INVERSE PROBLEMS</vt:lpstr>
      <vt:lpstr>THREE EXAMPLES</vt:lpstr>
      <vt:lpstr>VERTICAL TEMPERATURE PROFILE</vt:lpstr>
      <vt:lpstr>PROBLEM 1: SATELLITE RADIANCE – A MODEL</vt:lpstr>
      <vt:lpstr>INPUT DATA</vt:lpstr>
      <vt:lpstr>A DISCRETE MODEL</vt:lpstr>
      <vt:lpstr>A DISCRETE RELATION</vt:lpstr>
      <vt:lpstr>A LINEAR MODEL</vt:lpstr>
      <vt:lpstr>A TWIN EXPERIMENT – COMPUTER PROJECT: GENERATE OBSERVATION</vt:lpstr>
      <vt:lpstr>A TWIN EXPERIMENT – RECOVER T FROM NOISY OBSERVATION</vt:lpstr>
      <vt:lpstr>PROBLEM 2: SPATIAL INTERPOLATION – 1-D</vt:lpstr>
      <vt:lpstr>DISTRIBUTION OF THE OBSERVATIONS</vt:lpstr>
      <vt:lpstr>A LINEAR INTERPOLATION</vt:lpstr>
      <vt:lpstr>A LINEAR INVERSE PROBLEM: UNDERDETERMINED CASE</vt:lpstr>
      <vt:lpstr>SPATIAL INTERPOLATION – 2D</vt:lpstr>
      <vt:lpstr>A BILINEAR INTERPOLATION</vt:lpstr>
      <vt:lpstr>A LINEAR INVERSE PROBLEM</vt:lpstr>
      <vt:lpstr>PROBLEM 3: A NON LINEAR PROBLEM</vt:lpstr>
      <vt:lpstr>RELATION BETWEEN TEMPERATURE AND RADIANCE</vt:lpstr>
      <vt:lpstr>THE MODEL EQUATIONS</vt:lpstr>
      <vt:lpstr>NONLINEAR INVERSE PROBLEM</vt:lpstr>
      <vt:lpstr>APPROXIMATIONS</vt:lpstr>
      <vt:lpstr>EXERCISES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Nguyen</dc:creator>
  <cp:lastModifiedBy>Duc Nguyen</cp:lastModifiedBy>
  <cp:revision>210</cp:revision>
  <dcterms:created xsi:type="dcterms:W3CDTF">2015-09-06T00:59:29Z</dcterms:created>
  <dcterms:modified xsi:type="dcterms:W3CDTF">2015-10-25T22:13:00Z</dcterms:modified>
</cp:coreProperties>
</file>