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75" r:id="rId6"/>
    <p:sldId id="260" r:id="rId7"/>
    <p:sldId id="290" r:id="rId8"/>
    <p:sldId id="261" r:id="rId9"/>
    <p:sldId id="262" r:id="rId10"/>
    <p:sldId id="276" r:id="rId11"/>
    <p:sldId id="263" r:id="rId12"/>
    <p:sldId id="264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996F5B-0F70-4F7F-BB32-41716435C37B}">
          <p14:sldIdLst>
            <p14:sldId id="256"/>
            <p14:sldId id="257"/>
            <p14:sldId id="258"/>
            <p14:sldId id="259"/>
            <p14:sldId id="275"/>
            <p14:sldId id="260"/>
            <p14:sldId id="290"/>
            <p14:sldId id="261"/>
            <p14:sldId id="262"/>
            <p14:sldId id="276"/>
            <p14:sldId id="263"/>
            <p14:sldId id="264"/>
            <p14:sldId id="294"/>
            <p14:sldId id="295"/>
            <p14:sldId id="296"/>
            <p14:sldId id="297"/>
            <p14:sldId id="298"/>
            <p14:sldId id="299"/>
            <p14:sldId id="300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66D40-88EF-42C9-A198-4136EFA5FE92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B4633-2BAE-4EC5-A72F-AD8E421A3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6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A07E2-8E74-4F00-B99D-0010C634B3C9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7BAB-C59E-4DA7-8152-645ED245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94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3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679F-1AFD-452A-959E-3812583E870D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5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783C-40D3-4BB1-BFB5-71C0538203A0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6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C852-B6DD-4FDC-9BF8-FA367363AA42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4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634D8-3DB1-4EE7-B3C8-F5CDFA22D9D4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2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0FE6-E6B7-4BA5-A06A-24C8138BF53B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05E7-8736-4E02-BFBB-684A93BBAB1C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CE10-CC4B-421B-ADC3-0F165B95CD22}" type="datetime1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12DE-6C9B-4B1D-A8B5-EBC83BD15CD4}" type="datetime1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E0D1-51A6-4732-BBCB-B63D40B11A60}" type="datetime1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8987-7349-4053-B2A7-C54D26169DBD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7E2-B61C-4E1F-A2E8-4C30FA40DF87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7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4C8DC-9BBF-4B42-84A4-30480E9FCD69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9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rahan@o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0" y="1358900"/>
            <a:ext cx="10553700" cy="1312863"/>
          </a:xfrm>
        </p:spPr>
        <p:txBody>
          <a:bodyPr anchor="ctr">
            <a:normAutofit/>
          </a:bodyPr>
          <a:lstStyle/>
          <a:p>
            <a:r>
              <a:rPr lang="en-US" sz="4400" b="1" dirty="0" smtClean="0"/>
              <a:t>ON-LINE/SEQUENTIAL/RECURSIVE</a:t>
            </a:r>
            <a:br>
              <a:rPr lang="en-US" sz="4400" b="1" dirty="0" smtClean="0"/>
            </a:br>
            <a:r>
              <a:rPr lang="en-US" sz="4400" b="1" dirty="0" smtClean="0"/>
              <a:t>LEAST SQUARES PROBLEM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99609"/>
            <a:ext cx="9626600" cy="3683496"/>
          </a:xfrm>
        </p:spPr>
        <p:txBody>
          <a:bodyPr anchor="ctr">
            <a:normAutofit lnSpcReduction="10000"/>
          </a:bodyPr>
          <a:lstStyle/>
          <a:p>
            <a:r>
              <a:rPr lang="en-US" sz="5400" dirty="0" smtClean="0"/>
              <a:t>AN OVERVIEW</a:t>
            </a:r>
          </a:p>
          <a:p>
            <a:endParaRPr lang="en-US" sz="2600" dirty="0" smtClean="0"/>
          </a:p>
          <a:p>
            <a:r>
              <a:rPr lang="en-US" sz="3600" dirty="0" smtClean="0"/>
              <a:t>S.</a:t>
            </a:r>
            <a:r>
              <a:rPr lang="en-US" sz="3600" b="1" dirty="0"/>
              <a:t>  </a:t>
            </a:r>
            <a:r>
              <a:rPr lang="en-US" sz="3600" dirty="0" err="1" smtClean="0"/>
              <a:t>Lakshmivarahan</a:t>
            </a:r>
            <a:endParaRPr lang="en-US" sz="3600" dirty="0" smtClean="0"/>
          </a:p>
          <a:p>
            <a:r>
              <a:rPr lang="en-US" sz="1800" i="1" dirty="0" smtClean="0"/>
              <a:t>School of Computer Science</a:t>
            </a:r>
          </a:p>
          <a:p>
            <a:r>
              <a:rPr lang="en-US" sz="1800" i="1" dirty="0" smtClean="0"/>
              <a:t>University of Oklahoma</a:t>
            </a:r>
          </a:p>
          <a:p>
            <a:r>
              <a:rPr lang="en-US" sz="1800" i="1" dirty="0" smtClean="0"/>
              <a:t>Norman, Ok – 73069, USA</a:t>
            </a:r>
          </a:p>
          <a:p>
            <a:r>
              <a:rPr lang="en-US" i="1" u="sng" dirty="0">
                <a:hlinkClick r:id="rId3"/>
              </a:rPr>
              <a:t>varahan@ou.edu</a:t>
            </a:r>
            <a:endParaRPr lang="en-US" i="1" u="sng" dirty="0"/>
          </a:p>
          <a:p>
            <a:r>
              <a:rPr lang="en-US" sz="1800" i="1" dirty="0" smtClean="0"/>
              <a:t>Date 10/23/2015</a:t>
            </a:r>
            <a:endParaRPr lang="en-US" sz="1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685800"/>
            <a:ext cx="23495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Module - 10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 RECURSIVE FORM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0848"/>
            <a:ext cx="10515600" cy="5407151"/>
          </a:xfrm>
        </p:spPr>
        <p:txBody>
          <a:bodyPr>
            <a:normAutofit/>
          </a:bodyPr>
          <a:lstStyle/>
          <a:p>
            <a:r>
              <a:rPr lang="en-US" dirty="0" smtClean="0"/>
              <a:t>But</a:t>
            </a:r>
          </a:p>
          <a:p>
            <a:pPr marL="0" indent="0">
              <a:buNone/>
            </a:pPr>
            <a:r>
              <a:rPr lang="en-US" dirty="0"/>
              <a:t>	 P</a:t>
            </a:r>
            <a:r>
              <a:rPr lang="en-US" baseline="30000" dirty="0"/>
              <a:t>-1</a:t>
            </a:r>
            <a:r>
              <a:rPr lang="en-US" dirty="0"/>
              <a:t>h</a:t>
            </a:r>
            <a:r>
              <a:rPr lang="el-GR" dirty="0"/>
              <a:t>α</a:t>
            </a:r>
            <a:r>
              <a:rPr lang="en-US" baseline="30000" dirty="0"/>
              <a:t>-1</a:t>
            </a:r>
            <a:r>
              <a:rPr lang="en-US" dirty="0"/>
              <a:t>(h</a:t>
            </a:r>
            <a:r>
              <a:rPr lang="en-US" baseline="30000" dirty="0"/>
              <a:t>T</a:t>
            </a:r>
            <a:r>
              <a:rPr lang="en-US" dirty="0"/>
              <a:t>P</a:t>
            </a:r>
            <a:r>
              <a:rPr lang="en-US" baseline="30000" dirty="0"/>
              <a:t>-1</a:t>
            </a:r>
            <a:r>
              <a:rPr lang="en-US" dirty="0"/>
              <a:t>h)z</a:t>
            </a:r>
            <a:r>
              <a:rPr lang="en-US" baseline="-25000" dirty="0"/>
              <a:t>m+1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/>
              <a:t>P</a:t>
            </a:r>
            <a:r>
              <a:rPr lang="en-US" baseline="30000" dirty="0"/>
              <a:t>-1</a:t>
            </a:r>
            <a:r>
              <a:rPr lang="en-US" dirty="0"/>
              <a:t>h</a:t>
            </a:r>
            <a:r>
              <a:rPr lang="el-GR" dirty="0"/>
              <a:t>α</a:t>
            </a:r>
            <a:r>
              <a:rPr lang="en-US" baseline="30000" dirty="0" smtClean="0"/>
              <a:t>-1</a:t>
            </a:r>
            <a:r>
              <a:rPr lang="en-US" dirty="0" smtClean="0"/>
              <a:t>(</a:t>
            </a:r>
            <a:r>
              <a:rPr lang="el-GR" dirty="0" smtClean="0"/>
              <a:t>α</a:t>
            </a:r>
            <a:r>
              <a:rPr lang="en-US" dirty="0" smtClean="0"/>
              <a:t> - 1)</a:t>
            </a:r>
            <a:r>
              <a:rPr lang="en-US" dirty="0" err="1" smtClean="0"/>
              <a:t>z</a:t>
            </a:r>
            <a:r>
              <a:rPr lang="en-US" baseline="-25000" dirty="0" err="1" smtClean="0"/>
              <a:t>m</a:t>
            </a:r>
            <a:endParaRPr lang="en-US" baseline="-25000" dirty="0" smtClean="0"/>
          </a:p>
          <a:p>
            <a:pPr marL="0" indent="0">
              <a:buNone/>
            </a:pPr>
            <a:r>
              <a:rPr lang="en-US" baseline="-25000" dirty="0"/>
              <a:t>	</a:t>
            </a:r>
            <a:r>
              <a:rPr lang="en-US" baseline="-25000" dirty="0" smtClean="0"/>
              <a:t>			</a:t>
            </a:r>
            <a:r>
              <a:rPr lang="en-US" dirty="0" smtClean="0"/>
              <a:t>= P</a:t>
            </a:r>
            <a:r>
              <a:rPr lang="en-US" baseline="30000" dirty="0" smtClean="0"/>
              <a:t>-1</a:t>
            </a:r>
            <a:r>
              <a:rPr lang="en-US" dirty="0" smtClean="0"/>
              <a:t>hz</a:t>
            </a:r>
            <a:r>
              <a:rPr lang="en-US" baseline="-25000" dirty="0" smtClean="0"/>
              <a:t>m</a:t>
            </a:r>
            <a:r>
              <a:rPr lang="en-US" dirty="0" smtClean="0"/>
              <a:t> - P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l-GR" dirty="0"/>
              <a:t> α</a:t>
            </a:r>
            <a:r>
              <a:rPr lang="en-US" baseline="30000" dirty="0" smtClean="0"/>
              <a:t>-1</a:t>
            </a:r>
            <a:r>
              <a:rPr lang="en-US" dirty="0" smtClean="0"/>
              <a:t>z</a:t>
            </a:r>
            <a:r>
              <a:rPr lang="en-US" baseline="-25000" dirty="0" smtClean="0"/>
              <a:t>m     </a:t>
            </a:r>
            <a:r>
              <a:rPr lang="en-US" dirty="0" smtClean="0"/>
              <a:t> -&gt; </a:t>
            </a:r>
            <a:r>
              <a:rPr lang="en-US" dirty="0" smtClean="0"/>
              <a:t>(13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Substitute </a:t>
            </a:r>
            <a:r>
              <a:rPr lang="en-US" dirty="0" smtClean="0"/>
              <a:t>(13</a:t>
            </a:r>
            <a:r>
              <a:rPr lang="en-US" dirty="0" smtClean="0"/>
              <a:t>) in </a:t>
            </a:r>
            <a:r>
              <a:rPr lang="en-US" dirty="0" smtClean="0"/>
              <a:t>(12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X</a:t>
            </a:r>
            <a:r>
              <a:rPr lang="en-US" baseline="-25000" dirty="0" err="1"/>
              <a:t>Ls</a:t>
            </a:r>
            <a:r>
              <a:rPr lang="en-US" dirty="0"/>
              <a:t>(m+1) = </a:t>
            </a:r>
            <a:r>
              <a:rPr lang="en-US" dirty="0" err="1"/>
              <a:t>X</a:t>
            </a:r>
            <a:r>
              <a:rPr lang="en-US" baseline="-25000" dirty="0" err="1"/>
              <a:t>Ls</a:t>
            </a:r>
            <a:r>
              <a:rPr lang="en-US" dirty="0"/>
              <a:t>(m) + </a:t>
            </a:r>
            <a:r>
              <a:rPr lang="en-US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l-GR" dirty="0"/>
              <a:t>α</a:t>
            </a:r>
            <a:r>
              <a:rPr lang="en-US" baseline="30000" dirty="0" smtClean="0"/>
              <a:t>-1</a:t>
            </a:r>
            <a:r>
              <a:rPr lang="en-US" dirty="0" smtClean="0"/>
              <a:t>[z</a:t>
            </a:r>
            <a:r>
              <a:rPr lang="en-US" baseline="-25000" dirty="0" smtClean="0"/>
              <a:t>m+1</a:t>
            </a:r>
            <a:r>
              <a:rPr lang="en-US" dirty="0" smtClean="0"/>
              <a:t> – 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LS</a:t>
            </a:r>
            <a:r>
              <a:rPr lang="en-US" dirty="0" smtClean="0"/>
              <a:t>(m)]    -&gt; </a:t>
            </a:r>
            <a:r>
              <a:rPr lang="en-US" dirty="0" smtClean="0"/>
              <a:t>(14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z</a:t>
            </a:r>
            <a:r>
              <a:rPr lang="en-US" baseline="-25000" dirty="0" smtClean="0"/>
              <a:t>m+1</a:t>
            </a:r>
            <a:r>
              <a:rPr lang="en-US" dirty="0" smtClean="0"/>
              <a:t> – 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LS</a:t>
            </a:r>
            <a:r>
              <a:rPr lang="en-US" dirty="0" smtClean="0"/>
              <a:t>(m) is called the innovation or the new information from z</a:t>
            </a:r>
            <a:r>
              <a:rPr lang="en-US" baseline="-25000" dirty="0" smtClean="0"/>
              <a:t>m+1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RECURSIVE STRUCTURE OF P</a:t>
            </a:r>
            <a:r>
              <a:rPr lang="en-US" b="1" baseline="30000" dirty="0" smtClean="0"/>
              <a:t>-1</a:t>
            </a:r>
            <a:r>
              <a:rPr lang="en-US" b="1" dirty="0" smtClean="0"/>
              <a:t>h</a:t>
            </a:r>
            <a:r>
              <a:rPr lang="el-GR" b="1" dirty="0"/>
              <a:t>α</a:t>
            </a:r>
            <a:r>
              <a:rPr lang="en-US" b="1" baseline="30000" dirty="0"/>
              <a:t>-1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3823"/>
                <a:ext cx="10515600" cy="536417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Set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          -&gt; </a:t>
                </a:r>
                <a:r>
                  <a:rPr lang="en-US" dirty="0" smtClean="0"/>
                  <a:t>(15</a:t>
                </a:r>
                <a:r>
                  <a:rPr lang="en-US" dirty="0" smtClean="0"/>
                  <a:t>)</a:t>
                </a:r>
              </a:p>
              <a:p>
                <a:r>
                  <a:rPr lang="en-US" sz="2400" dirty="0" smtClean="0"/>
                  <a:t>Using </a:t>
                </a:r>
                <a:r>
                  <a:rPr lang="en-US" sz="2400" dirty="0" err="1" smtClean="0"/>
                  <a:t>SMW</a:t>
                </a:r>
                <a:r>
                  <a:rPr lang="en-US" sz="2400" dirty="0" smtClean="0"/>
                  <a:t> – formula – verify that [chapter 8, </a:t>
                </a:r>
                <a:r>
                  <a:rPr lang="en-US" sz="2400" dirty="0" err="1" smtClean="0"/>
                  <a:t>LLD</a:t>
                </a:r>
                <a:r>
                  <a:rPr lang="en-US" sz="2400" dirty="0" smtClean="0"/>
                  <a:t> (2006)]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= 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dirty="0"/>
                  <a:t>	</a:t>
                </a:r>
                <a:r>
                  <a:rPr lang="el-GR" dirty="0"/>
                  <a:t>α</a:t>
                </a:r>
                <a:r>
                  <a:rPr lang="en-US" sz="3200" baseline="30000" dirty="0" smtClean="0"/>
                  <a:t>-1 </a:t>
                </a:r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Hence, setting h = 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and P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):</a:t>
                </a:r>
              </a:p>
              <a:p>
                <a:pPr marL="0" indent="0">
                  <a:buNone/>
                </a:pPr>
                <a:r>
                  <a:rPr lang="en-US" dirty="0"/>
                  <a:t>	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(m+1) =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(m) + 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[z</a:t>
                </a:r>
                <a:r>
                  <a:rPr lang="en-US" baseline="-25000" dirty="0" smtClean="0"/>
                  <a:t>m+1 </a:t>
                </a:r>
                <a:r>
                  <a:rPr lang="en-US" dirty="0" smtClean="0"/>
                  <a:t>–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(m)]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+ h</a:t>
                </a:r>
                <a:r>
                  <a:rPr lang="en-US" baseline="-25000" dirty="0" smtClean="0"/>
                  <a:t>m+1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+ </a:t>
                </a:r>
                <a:r>
                  <a:rPr lang="en-US" dirty="0"/>
                  <a:t>h</a:t>
                </a:r>
                <a:r>
                  <a:rPr lang="en-US" baseline="-25000" dirty="0"/>
                  <a:t>m+1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  -&gt; </a:t>
                </a:r>
                <a:r>
                  <a:rPr lang="en-US" dirty="0" smtClean="0"/>
                  <a:t>(16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which is the final recursive form of the estimate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3823"/>
                <a:ext cx="10515600" cy="5364177"/>
              </a:xfrm>
              <a:blipFill rotWithShape="0">
                <a:blip r:embed="rId2"/>
                <a:stretch>
                  <a:fillRect l="-1043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SEQUENTIAL COMPUTATION OF AVERAGE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Let n = 1, H = (1, 1, … 1)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R</a:t>
                </a:r>
                <a:r>
                  <a:rPr lang="en-US" baseline="30000" dirty="0"/>
                  <a:t>m</a:t>
                </a:r>
                <a:r>
                  <a:rPr lang="en-US" dirty="0"/>
                  <a:t> </a:t>
                </a:r>
                <a:r>
                  <a:rPr lang="en-US" dirty="0" smtClean="0"/>
                  <a:t>and 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= 1</a:t>
                </a:r>
              </a:p>
              <a:p>
                <a:r>
                  <a:rPr lang="en-US" dirty="0" smtClean="0"/>
                  <a:t>Let Z = (z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z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 </a:t>
                </a:r>
                <a:r>
                  <a:rPr lang="en-US" dirty="0" err="1" smtClean="0"/>
                  <a:t>z</a:t>
                </a:r>
                <a:r>
                  <a:rPr lang="en-US" baseline="-25000" dirty="0" err="1" smtClean="0"/>
                  <a:t>m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, 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</a:p>
              <a:p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(m)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 smtClean="0"/>
                  <a:t> - Average       -&gt; (17)</a:t>
                </a:r>
                <a:endParaRPr lang="en-US" dirty="0"/>
              </a:p>
              <a:p>
                <a:r>
                  <a:rPr lang="en-US" dirty="0" smtClean="0"/>
                  <a:t>Verify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=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= m,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baseline="30000" dirty="0" smtClean="0"/>
                  <a:t> </a:t>
                </a:r>
                <a:r>
                  <a:rPr lang="en-US" dirty="0" smtClean="0"/>
                  <a:t>= m+1</a:t>
                </a:r>
              </a:p>
              <a:p>
                <a:r>
                  <a:rPr lang="en-US" dirty="0"/>
                  <a:t>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(m+1) =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(m) </a:t>
                </a:r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smtClean="0"/>
                  <a:t>[ z</a:t>
                </a:r>
                <a:r>
                  <a:rPr lang="en-US" baseline="-25000" dirty="0" smtClean="0"/>
                  <a:t>m+1</a:t>
                </a:r>
                <a:r>
                  <a:rPr lang="en-US" dirty="0"/>
                  <a:t> </a:t>
                </a:r>
                <a:r>
                  <a:rPr lang="en-US" dirty="0" smtClean="0"/>
                  <a:t>-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</a:t>
                </a:r>
                <a:r>
                  <a:rPr lang="en-US" dirty="0" smtClean="0"/>
                  <a:t>)]    -&gt; (18)</a:t>
                </a:r>
                <a:endParaRPr lang="en-US" dirty="0" smtClean="0"/>
              </a:p>
              <a:p>
                <a:r>
                  <a:rPr lang="en-US" dirty="0" smtClean="0"/>
                  <a:t>That is,</a:t>
                </a:r>
              </a:p>
              <a:p>
                <a:pPr marL="0" indent="0">
                  <a:buNone/>
                </a:pPr>
                <a:r>
                  <a:rPr lang="en-US" dirty="0"/>
                  <a:t>	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(m+1)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smtClean="0"/>
                  <a:t>z</a:t>
                </a:r>
                <a:r>
                  <a:rPr lang="en-US" baseline="-25000" dirty="0" smtClean="0"/>
                  <a:t>m+1         </a:t>
                </a:r>
                <a:r>
                  <a:rPr lang="en-US" dirty="0" smtClean="0"/>
                  <a:t> -&gt; (19)</a:t>
                </a:r>
                <a:endParaRPr lang="en-US" baseline="-25000" dirty="0" smtClean="0"/>
              </a:p>
              <a:p>
                <a:r>
                  <a:rPr lang="en-US" dirty="0" smtClean="0"/>
                  <a:t>As m -&gt; ∞, K</a:t>
                </a:r>
                <a:r>
                  <a:rPr lang="en-US" baseline="-25000" dirty="0" smtClean="0"/>
                  <a:t>m</a:t>
                </a:r>
                <a:r>
                  <a:rPr lang="en-US" dirty="0" smtClean="0"/>
                  <a:t> -&gt; 0 and the contribution from the innovation becomes increasingly smaller</a:t>
                </a:r>
              </a:p>
              <a:p>
                <a:r>
                  <a:rPr lang="en-US" dirty="0" smtClean="0"/>
                  <a:t>This proves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(m) converges m -&gt; </a:t>
                </a:r>
                <a:r>
                  <a:rPr lang="en-US" dirty="0"/>
                  <a:t>∞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2620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SEQUENTIAL COMPUTATION OF SAMPLE VARIANCE</a:t>
            </a:r>
            <a:endParaRPr lang="en-US" sz="4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502876"/>
                <a:ext cx="11472672" cy="53551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the sample data be given as {x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k</a:t>
                </a:r>
                <a:r>
                  <a:rPr lang="en-US" dirty="0" smtClean="0"/>
                  <a:t>}</a:t>
                </a:r>
              </a:p>
              <a:p>
                <a:r>
                  <a:rPr lang="en-US" dirty="0" smtClean="0"/>
                  <a:t>Same variance: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 smtClean="0"/>
                  <a:t>          -&gt; (20)</a:t>
                </a:r>
              </a:p>
              <a:p>
                <a:r>
                  <a:rPr lang="en-US" dirty="0" smtClean="0"/>
                  <a:t>Clearly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Then</a:t>
                </a:r>
              </a:p>
              <a:p>
                <a:pPr marL="0" indent="0">
                  <a:buNone/>
                </a:pPr>
                <a:r>
                  <a:rPr lang="en-US" dirty="0" smtClean="0"/>
                  <a:t>k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</a:p>
              <a:p>
                <a:pPr marL="0" indent="0">
                  <a:buNone/>
                </a:pPr>
                <a:r>
                  <a:rPr lang="en-US" baseline="30000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baseline="30000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nary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+ 2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502876"/>
                <a:ext cx="11472672" cy="5355124"/>
              </a:xfrm>
              <a:blipFill rotWithShape="0">
                <a:blip r:embed="rId2"/>
                <a:stretch>
                  <a:fillRect l="-1063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13</a:t>
            </a:fld>
            <a:endParaRPr lang="en-US"/>
          </a:p>
        </p:txBody>
      </p:sp>
      <p:sp>
        <p:nvSpPr>
          <p:cNvPr id="6" name="Left Brace 5"/>
          <p:cNvSpPr/>
          <p:nvPr/>
        </p:nvSpPr>
        <p:spPr>
          <a:xfrm rot="16200000">
            <a:off x="2812385" y="4905152"/>
            <a:ext cx="633984" cy="15441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16200000">
            <a:off x="5662262" y="4591208"/>
            <a:ext cx="633984" cy="23549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 rot="16200000">
            <a:off x="9581991" y="3963320"/>
            <a:ext cx="633984" cy="361067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99373" y="6126543"/>
            <a:ext cx="260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35992" y="6126543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II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31309" y="6102492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III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90353" y="5892302"/>
            <a:ext cx="1140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-&gt; (</a:t>
            </a:r>
            <a:r>
              <a:rPr lang="en-US" sz="2800" dirty="0" smtClean="0"/>
              <a:t>21)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885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 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b="1" dirty="0" smtClean="0"/>
              <a:t>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= (k – 1)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</a:t>
                </a:r>
                <a:r>
                  <a:rPr lang="en-US" dirty="0" smtClean="0"/>
                  <a:t>(using (20)) -&gt; (22)</a:t>
                </a:r>
              </a:p>
              <a:p>
                <a:r>
                  <a:rPr lang="en-US" dirty="0" smtClean="0"/>
                  <a:t>But recall from (18):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 = (k + 1)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)          -&gt; (23)</a:t>
                </a:r>
              </a:p>
              <a:p>
                <a:r>
                  <a:rPr lang="en-US" dirty="0" smtClean="0"/>
                  <a:t>Hence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= </a:t>
                </a:r>
                <a:r>
                  <a:rPr lang="en-US" dirty="0"/>
                  <a:t>(k – 1)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+ (k + 1)</a:t>
                </a:r>
                <a:r>
                  <a:rPr lang="en-US" baseline="30000" dirty="0" smtClean="0"/>
                  <a:t>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  -&gt; (24)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1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 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II </a:t>
            </a:r>
            <a:r>
              <a:rPr lang="en-US" b="1" dirty="0"/>
              <a:t>AND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III</a:t>
            </a:r>
            <a:r>
              <a:rPr lang="en-US" b="1" dirty="0" smtClean="0"/>
              <a:t>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= (k + 1)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  -&gt; (25)</a:t>
                </a:r>
              </a:p>
              <a:p>
                <a:r>
                  <a:rPr lang="en-US" u="sng" dirty="0" smtClean="0"/>
                  <a:t>Consider the third term</a:t>
                </a:r>
                <a:r>
                  <a:rPr lang="en-US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III</a:t>
                </a:r>
                <a:r>
                  <a:rPr lang="en-US" u="sng" dirty="0" smtClean="0"/>
                  <a:t> 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 (using (20))           -&gt; (26)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/>
                </a:r>
                <a:br>
                  <a:rPr lang="en-US" dirty="0"/>
                </a:br>
                <a:endParaRPr lang="en-US" u="sng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2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 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III</a:t>
            </a:r>
            <a:r>
              <a:rPr lang="en-US" b="1" dirty="0" smtClean="0"/>
              <a:t>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But from (18)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 (k + 1)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   -&gt; (27)</a:t>
                </a:r>
              </a:p>
              <a:p>
                <a:r>
                  <a:rPr lang="en-US" dirty="0" smtClean="0"/>
                  <a:t>Using this in (26):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Term 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III = - (k + 1)(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   -&gt; (28)</a:t>
                </a: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/>
                </a:r>
                <a:br>
                  <a:rPr lang="en-US" dirty="0"/>
                </a:br>
                <a:endParaRPr lang="en-US" u="sng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5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FINAL ASSEMBLY – A RECURSIVE FORMULA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Substituting (24), (25) and (28) in (21):</a:t>
                </a:r>
              </a:p>
              <a:p>
                <a:pPr marL="0" indent="0">
                  <a:buNone/>
                </a:pPr>
                <a:r>
                  <a:rPr lang="en-US" dirty="0"/>
                  <a:t>k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= [</a:t>
                </a:r>
                <a:r>
                  <a:rPr lang="en-US" dirty="0"/>
                  <a:t>(k – 1)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(k + 1)</a:t>
                </a:r>
                <a:r>
                  <a:rPr lang="en-US" baseline="30000" dirty="0"/>
                  <a:t>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] + </a:t>
                </a:r>
                <a:r>
                  <a:rPr lang="en-US" dirty="0"/>
                  <a:t>(k + 1)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</a:t>
                </a:r>
              </a:p>
              <a:p>
                <a:pPr marL="0" indent="0">
                  <a:buNone/>
                </a:pPr>
                <a:r>
                  <a:rPr lang="en-US" baseline="30000" dirty="0"/>
                  <a:t> </a:t>
                </a:r>
                <a:r>
                  <a:rPr lang="en-US" baseline="30000" dirty="0" smtClean="0"/>
                  <a:t>	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 2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(k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+ 1)(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/>
                  <a:t>2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= (k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k(k+1)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US" dirty="0" smtClean="0"/>
                  <a:t>(</a:t>
                </a:r>
                <a:r>
                  <a:rPr lang="en-US" dirty="0"/>
                  <a:t>k+1)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                </a:t>
                </a:r>
                <a:r>
                  <a:rPr lang="en-US" dirty="0" smtClean="0"/>
                  <a:t>-&gt; (29)</a:t>
                </a:r>
                <a:endParaRPr lang="en-US" baseline="30000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/>
                </a:r>
                <a:br>
                  <a:rPr lang="en-US" dirty="0"/>
                </a:br>
                <a:endParaRPr lang="en-US" u="sng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217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10.1) Verify the correctness of the relation (16)</a:t>
                </a:r>
              </a:p>
              <a:p>
                <a:pPr marL="0" indent="0">
                  <a:buNone/>
                </a:pPr>
                <a:r>
                  <a:rPr lang="en-US" dirty="0" smtClean="0"/>
                  <a:t>10.2) Verify 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/>
                  <a:t> (P + </a:t>
                </a:r>
                <a:r>
                  <a:rPr lang="en-US" dirty="0" err="1"/>
                  <a:t>hh</a:t>
                </a:r>
                <a:r>
                  <a:rPr lang="en-US" baseline="30000" dirty="0" err="1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= 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T</m:t>
                            </m:r>
                          </m:sup>
                        </m:s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T</m:t>
                            </m:r>
                          </m:sup>
                        </m:s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dirty="0" smtClean="0"/>
                  <a:t> by multiplying (P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 with the right hand side</a:t>
                </a:r>
              </a:p>
              <a:p>
                <a:pPr marL="0" indent="0">
                  <a:buNone/>
                </a:pPr>
                <a:r>
                  <a:rPr lang="en-US" dirty="0" smtClean="0"/>
                  <a:t>10.3) Sequential computation of sample variance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 smtClean="0"/>
                  <a:t>        -&gt; (1)</a:t>
                </a:r>
              </a:p>
              <a:p>
                <a:pPr marL="0" indent="0">
                  <a:buNone/>
                </a:pPr>
                <a:r>
                  <a:rPr lang="en-US" dirty="0" smtClean="0"/>
                  <a:t>Rewrite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</a:t>
                </a:r>
                <a:r>
                  <a:rPr lang="en-US" dirty="0" smtClean="0"/>
                  <a:t>        -&gt; (2)</a:t>
                </a:r>
              </a:p>
              <a:p>
                <a:r>
                  <a:rPr lang="en-US" dirty="0" smtClean="0"/>
                  <a:t>Verify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baseline="300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 smtClean="0"/>
                  <a:t> = (k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 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−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 smtClean="0"/>
                  <a:t>2  </a:t>
                </a:r>
                <a:r>
                  <a:rPr lang="en-US" dirty="0" smtClean="0"/>
                  <a:t> -&gt; (3)</a:t>
                </a:r>
                <a:endParaRPr lang="en-US" baseline="30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217" t="-2620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2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Using (3) in (2):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aseline="30000" dirty="0"/>
                  <a:t>2 </a:t>
                </a:r>
                <a:r>
                  <a:rPr lang="en-US" dirty="0" smtClean="0"/>
                  <a:t>   -&gt; (4)</a:t>
                </a:r>
              </a:p>
              <a:p>
                <a:r>
                  <a:rPr lang="en-US" dirty="0" smtClean="0"/>
                  <a:t>From (1):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               -&gt; (5)</a:t>
                </a:r>
              </a:p>
              <a:p>
                <a:r>
                  <a:rPr lang="en-US" dirty="0" smtClean="0"/>
                  <a:t>Verify, using(5) that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−1)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dirty="0" smtClean="0"/>
                  <a:t>   -&gt; (6)</a:t>
                </a:r>
              </a:p>
              <a:p>
                <a:r>
                  <a:rPr lang="en-US" dirty="0" smtClean="0"/>
                  <a:t>Substitute (6) in (4) and simplify to get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baseline="30000" dirty="0"/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which is a recurrence relation for computing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217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6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OFF-LINE VS ONLINE PROBLEMS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0456"/>
            <a:ext cx="10515600" cy="5377543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US" sz="2800" dirty="0" smtClean="0"/>
              <a:t>So far we have assumed that the number m of observations are fixed and all the observations are known in advance</a:t>
            </a:r>
          </a:p>
          <a:p>
            <a:pPr marL="228600" lvl="2">
              <a:spcBef>
                <a:spcPts val="1000"/>
              </a:spcBef>
            </a:pPr>
            <a:r>
              <a:rPr lang="en-US" sz="2800" dirty="0" smtClean="0"/>
              <a:t>This treatment is known as fixed sample or </a:t>
            </a:r>
            <a:r>
              <a:rPr lang="en-US" sz="2800" dirty="0" smtClean="0"/>
              <a:t>off-line </a:t>
            </a:r>
            <a:r>
              <a:rPr lang="en-US" sz="2800" dirty="0" smtClean="0"/>
              <a:t>version of the least squares problem</a:t>
            </a:r>
          </a:p>
          <a:p>
            <a:pPr marL="228600" lvl="2">
              <a:spcBef>
                <a:spcPts val="1000"/>
              </a:spcBef>
            </a:pPr>
            <a:r>
              <a:rPr lang="en-US" sz="2800" dirty="0" smtClean="0"/>
              <a:t>It is conceivable that all the observations are </a:t>
            </a:r>
            <a:r>
              <a:rPr lang="en-US" sz="2800" dirty="0" smtClean="0"/>
              <a:t>not known in advance but </a:t>
            </a:r>
            <a:r>
              <a:rPr lang="en-US" sz="2800" dirty="0" smtClean="0"/>
              <a:t>be arriving in a sequence, one at a time</a:t>
            </a:r>
          </a:p>
          <a:p>
            <a:pPr marL="228600" lvl="2">
              <a:spcBef>
                <a:spcPts val="1000"/>
              </a:spcBef>
            </a:pPr>
            <a:r>
              <a:rPr lang="en-US" sz="2800" dirty="0" smtClean="0"/>
              <a:t>In this case, it is prudent to get an optimal estimate 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LS</a:t>
            </a:r>
            <a:r>
              <a:rPr lang="en-US" sz="2800" dirty="0" smtClean="0"/>
              <a:t>(m) based on m observation</a:t>
            </a:r>
          </a:p>
          <a:p>
            <a:pPr marL="228600" lvl="2">
              <a:spcBef>
                <a:spcPts val="1000"/>
              </a:spcBef>
            </a:pPr>
            <a:r>
              <a:rPr lang="en-US" sz="2800" dirty="0" smtClean="0"/>
              <a:t>Then, update it to obtain 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LS</a:t>
            </a:r>
            <a:r>
              <a:rPr lang="en-US" sz="2800" dirty="0" smtClean="0"/>
              <a:t>(m+1) when a new observation arrives on the scene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REFERENCES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554"/>
            <a:ext cx="10515600" cy="5409445"/>
          </a:xfrm>
        </p:spPr>
        <p:txBody>
          <a:bodyPr/>
          <a:lstStyle/>
          <a:p>
            <a:r>
              <a:rPr lang="en-US" dirty="0" smtClean="0"/>
              <a:t>This module follows closely the developments in chapter 8 of </a:t>
            </a:r>
            <a:r>
              <a:rPr lang="en-US" dirty="0" err="1" smtClean="0"/>
              <a:t>LLD</a:t>
            </a:r>
            <a:r>
              <a:rPr lang="en-US" dirty="0"/>
              <a:t> </a:t>
            </a:r>
            <a:r>
              <a:rPr lang="en-US" smtClean="0"/>
              <a:t>(2006)</a:t>
            </a:r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A </a:t>
            </a:r>
            <a:r>
              <a:rPr lang="en-US" sz="3600" b="1" dirty="0" smtClean="0"/>
              <a:t>SEQUENTIAL/RECURSIVE FRAMEWORK</a:t>
            </a:r>
            <a:endParaRPr lang="en-US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 be the unknown, 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 be the vector of m observations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Let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(m)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                          -&gt; </a:t>
                </a:r>
                <a:r>
                  <a:rPr lang="en-US" dirty="0" smtClean="0"/>
                  <a:t>(1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denote the optimal estimate based on m observations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Let 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-25000" dirty="0" smtClean="0"/>
                  <a:t> </a:t>
                </a:r>
                <a:r>
                  <a:rPr lang="en-US" dirty="0" smtClean="0"/>
                  <a:t>be the new observation that is made </a:t>
                </a:r>
                <a:r>
                  <a:rPr lang="en-US" dirty="0" smtClean="0"/>
                  <a:t>available</a:t>
                </a:r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Goal is to find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(m+1) as a function of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LS</a:t>
                </a:r>
                <a:r>
                  <a:rPr lang="en-US" dirty="0"/>
                  <a:t>(m) </a:t>
                </a:r>
                <a:r>
                  <a:rPr lang="en-US" dirty="0" smtClean="0"/>
                  <a:t>and 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R</a:t>
                </a:r>
                <a:r>
                  <a:rPr lang="en-US" baseline="-25000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3"/>
                <a:stretch>
                  <a:fillRect l="-1043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 SEQUENTIAL FORMULATION</a:t>
            </a:r>
            <a:endParaRPr lang="en-US" sz="4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/>
                  <a:t>Let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x           -&gt; </a:t>
                </a:r>
                <a:r>
                  <a:rPr lang="en-US" dirty="0" smtClean="0"/>
                  <a:t>(2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be the partitioned form with (m+1) observations with 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 be the old observation, 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 be the new observation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 and 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 smtClean="0"/>
                  <a:t> 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.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 is the new row added to H to account for the new observation </a:t>
                </a:r>
                <a:r>
                  <a:rPr lang="en-US" dirty="0"/>
                  <a:t>Z</a:t>
                </a:r>
                <a:r>
                  <a:rPr lang="en-US" baseline="-25000" dirty="0"/>
                  <a:t>m+1</a:t>
                </a:r>
                <a:r>
                  <a:rPr lang="en-US" dirty="0" smtClean="0"/>
                  <a:t>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217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RECURSIVE VIEW OF RESIDUALS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r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(x)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bSup>
                          </m:e>
                        </m:eqArr>
                      </m:e>
                    </m:d>
                  </m:oMath>
                </a14:m>
                <a:r>
                  <a:rPr lang="en-US" dirty="0"/>
                  <a:t>x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eqArr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</m:e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           -&gt;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is the new residual vector for (m+1) observations, where </a:t>
                </a:r>
                <a:r>
                  <a:rPr lang="en-US" dirty="0" err="1" smtClean="0"/>
                  <a:t>r</a:t>
                </a:r>
                <a:r>
                  <a:rPr lang="en-US" baseline="-25000" dirty="0" err="1" smtClean="0"/>
                  <a:t>m</a:t>
                </a:r>
                <a:r>
                  <a:rPr lang="en-US" dirty="0" smtClean="0"/>
                  <a:t>(x) as the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residual for m observation</a:t>
                </a:r>
              </a:p>
              <a:p>
                <a:r>
                  <a:rPr lang="en-US" dirty="0" smtClean="0"/>
                  <a:t>Recall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(m) minimizes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r>
                  <a:rPr lang="en-US" dirty="0" smtClean="0"/>
                  <a:t>Goal is to find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(m+1) that minimizes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RECURSIVE VIEW OF SQUARE OF RESIDUALS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From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f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(x)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           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 = </a:t>
                </a:r>
                <a:r>
                  <a:rPr lang="en-US" dirty="0" err="1" smtClean="0"/>
                  <a:t>f</a:t>
                </a:r>
                <a:r>
                  <a:rPr lang="en-US" baseline="-25000" dirty="0" err="1" smtClean="0"/>
                  <a:t>m</a:t>
                </a:r>
                <a:r>
                  <a:rPr lang="en-US" dirty="0" smtClean="0"/>
                  <a:t>(x) +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</a:t>
                </a:r>
                <a:r>
                  <a:rPr lang="en-US" baseline="30000" dirty="0"/>
                  <a:t>T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) -&gt; </a:t>
                </a:r>
                <a:r>
                  <a:rPr lang="en-US" dirty="0" smtClean="0"/>
                  <a:t>(4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This additive recursive relation for the square of the residuals is quite basic and brings out clearly the contribution due to the new observation</a:t>
                </a:r>
              </a:p>
              <a:p>
                <a:endParaRPr lang="en-US" dirty="0"/>
              </a:p>
              <a:p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(m+1) is the </a:t>
                </a:r>
                <a:r>
                  <a:rPr lang="en-US" dirty="0" smtClean="0"/>
                  <a:t>minimizer </a:t>
                </a:r>
                <a:r>
                  <a:rPr lang="en-US" dirty="0" smtClean="0"/>
                  <a:t>of f</a:t>
                </a:r>
                <a:r>
                  <a:rPr lang="en-US" baseline="-25000" dirty="0" smtClean="0"/>
                  <a:t>m+1</a:t>
                </a:r>
                <a:r>
                  <a:rPr lang="en-US" dirty="0"/>
                  <a:t>(</a:t>
                </a:r>
                <a:r>
                  <a:rPr lang="en-US" dirty="0" smtClean="0"/>
                  <a:t>x)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 r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OPTIMAL SOLUTION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 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f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(x) =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f</a:t>
                </a:r>
                <a:r>
                  <a:rPr lang="en-US" baseline="-25000" dirty="0" smtClean="0"/>
                  <a:t>m </a:t>
                </a:r>
                <a:r>
                  <a:rPr lang="en-US" dirty="0" smtClean="0"/>
                  <a:t>(</a:t>
                </a:r>
                <a:r>
                  <a:rPr lang="en-US" dirty="0"/>
                  <a:t>x)</a:t>
                </a:r>
                <a:r>
                  <a:rPr lang="en-US" dirty="0" smtClean="0"/>
                  <a:t> + 2(h</a:t>
                </a:r>
                <a:r>
                  <a:rPr lang="en-US" baseline="-25000" dirty="0" smtClean="0"/>
                  <a:t>m+1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)</a:t>
                </a:r>
                <a:r>
                  <a:rPr lang="en-US" dirty="0"/>
                  <a:t>x –</a:t>
                </a:r>
                <a:r>
                  <a:rPr lang="en-US" dirty="0" smtClean="0"/>
                  <a:t> 2h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                 -&gt; </a:t>
                </a:r>
                <a:r>
                  <a:rPr lang="en-US" dirty="0" smtClean="0"/>
                  <a:t>(5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Recall that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f</a:t>
                </a:r>
                <a:r>
                  <a:rPr lang="en-US" baseline="-25000" dirty="0" smtClean="0"/>
                  <a:t>m</a:t>
                </a:r>
                <a:r>
                  <a:rPr lang="en-US" dirty="0" smtClean="0"/>
                  <a:t>(x</a:t>
                </a:r>
                <a:r>
                  <a:rPr lang="en-US" dirty="0"/>
                  <a:t>) = </a:t>
                </a:r>
                <a:r>
                  <a:rPr lang="en-US" dirty="0" smtClean="0"/>
                  <a:t>2(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)x – 2H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                                    -&gt; </a:t>
                </a:r>
                <a:r>
                  <a:rPr lang="en-US" dirty="0" smtClean="0"/>
                  <a:t>(6</a:t>
                </a:r>
                <a:r>
                  <a:rPr lang="en-US" dirty="0" smtClean="0"/>
                  <a:t>)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Using </a:t>
                </a:r>
                <a:r>
                  <a:rPr lang="en-US" dirty="0" smtClean="0"/>
                  <a:t>(6</a:t>
                </a:r>
                <a:r>
                  <a:rPr lang="en-US" dirty="0" smtClean="0"/>
                  <a:t>) in </a:t>
                </a:r>
                <a:r>
                  <a:rPr lang="en-US" dirty="0" smtClean="0"/>
                  <a:t>(5</a:t>
                </a:r>
                <a:r>
                  <a:rPr lang="en-US" dirty="0" smtClean="0"/>
                  <a:t>) and setting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/>
                  <a:t>x</a:t>
                </a:r>
                <a:r>
                  <a:rPr lang="en-US" dirty="0"/>
                  <a:t>f</a:t>
                </a:r>
                <a:r>
                  <a:rPr lang="en-US" baseline="-25000" dirty="0"/>
                  <a:t>m+1</a:t>
                </a:r>
                <a:r>
                  <a:rPr lang="en-US" dirty="0"/>
                  <a:t>(x) </a:t>
                </a:r>
                <a:r>
                  <a:rPr lang="en-US" dirty="0" smtClean="0"/>
                  <a:t>= 0 we get the normal equations:</a:t>
                </a:r>
              </a:p>
              <a:p>
                <a:pPr marL="0" indent="0">
                  <a:buNone/>
                </a:pPr>
                <a:r>
                  <a:rPr lang="en-US" dirty="0" smtClean="0"/>
                  <a:t>	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+ h</a:t>
                </a:r>
                <a:r>
                  <a:rPr lang="en-US" baseline="-25000" dirty="0" smtClean="0"/>
                  <a:t>m+1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)x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r>
                  <a:rPr lang="en-US" dirty="0" smtClean="0"/>
                  <a:t> + 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)               -&gt; </a:t>
                </a:r>
                <a:r>
                  <a:rPr lang="en-US" dirty="0" smtClean="0"/>
                  <a:t>(7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Hence, the optimal solution is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(m+1) = </a:t>
                </a:r>
                <a:r>
                  <a:rPr lang="en-US" dirty="0"/>
                  <a:t>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H</a:t>
                </a:r>
                <a:r>
                  <a:rPr lang="en-US" dirty="0"/>
                  <a:t> + h</a:t>
                </a:r>
                <a:r>
                  <a:rPr lang="en-US" baseline="-25000" dirty="0"/>
                  <a:t>m+1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/>
                  <a:t>[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r>
                  <a:rPr lang="en-US" dirty="0" smtClean="0"/>
                  <a:t> </a:t>
                </a:r>
                <a:r>
                  <a:rPr lang="en-US" dirty="0"/>
                  <a:t>+ </a:t>
                </a:r>
                <a:r>
                  <a:rPr lang="en-US" dirty="0" smtClean="0"/>
                  <a:t>h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z</a:t>
                </a:r>
                <a:r>
                  <a:rPr lang="en-US" baseline="-25000" dirty="0" smtClean="0"/>
                  <a:t>m+1</a:t>
                </a:r>
                <a:r>
                  <a:rPr lang="en-US" dirty="0" smtClean="0"/>
                  <a:t>]   -&gt; </a:t>
                </a:r>
                <a:r>
                  <a:rPr lang="en-US" dirty="0" smtClean="0"/>
                  <a:t>(8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SHERMAN-MORRISON-WOODBURY (</a:t>
            </a:r>
            <a:r>
              <a:rPr lang="en-US" sz="3600" b="1" dirty="0" err="1" smtClean="0"/>
              <a:t>SMW</a:t>
            </a:r>
            <a:r>
              <a:rPr lang="en-US" sz="3600" b="1" dirty="0" smtClean="0"/>
              <a:t>) - FORMULA</a:t>
            </a:r>
            <a:endParaRPr lang="en-US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Set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= P and h</a:t>
                </a:r>
                <a:r>
                  <a:rPr lang="en-US" baseline="-25000" dirty="0" smtClean="0"/>
                  <a:t>m+1</a:t>
                </a:r>
                <a:r>
                  <a:rPr lang="en-US" baseline="30000" dirty="0" smtClean="0"/>
                  <a:t> </a:t>
                </a:r>
                <a:r>
                  <a:rPr lang="en-US" dirty="0" smtClean="0"/>
                  <a:t>= 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  for simplicity in notation</a:t>
                </a:r>
              </a:p>
              <a:p>
                <a:endParaRPr lang="en-US" dirty="0"/>
              </a:p>
              <a:p>
                <a:r>
                  <a:rPr lang="en-US" dirty="0" smtClean="0"/>
                  <a:t>If H is of full rank, then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 = P is </a:t>
                </a:r>
                <a:r>
                  <a:rPr lang="en-US" dirty="0" err="1" smtClean="0"/>
                  <a:t>SPD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 is an outer product matrix of rank one</a:t>
                </a:r>
              </a:p>
              <a:p>
                <a:endParaRPr lang="en-US" dirty="0"/>
              </a:p>
              <a:p>
                <a:r>
                  <a:rPr lang="en-US" dirty="0" smtClean="0"/>
                  <a:t>The inverse of (P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 is related to that of P through </a:t>
                </a:r>
                <a:r>
                  <a:rPr lang="en-US" dirty="0" err="1" smtClean="0"/>
                  <a:t>SMW</a:t>
                </a:r>
                <a:r>
                  <a:rPr lang="en-US" dirty="0" smtClean="0"/>
                  <a:t> – formula: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(P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= 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</a:t>
                </a:r>
                <a:r>
                  <a:rPr lang="en-US" baseline="30000" dirty="0"/>
                  <a:t> </a:t>
                </a:r>
                <a:r>
                  <a:rPr lang="en-US" dirty="0"/>
                  <a:t>–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T</m:t>
                            </m:r>
                          </m:sup>
                        </m:s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dirty="0" smtClean="0"/>
                  <a:t>                 -&gt; </a:t>
                </a:r>
                <a:r>
                  <a:rPr lang="en-US" dirty="0" smtClean="0"/>
                  <a:t>(9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        = P</a:t>
                </a:r>
                <a:r>
                  <a:rPr lang="en-US" baseline="30000" dirty="0" smtClean="0"/>
                  <a:t>-1 </a:t>
                </a:r>
                <a:r>
                  <a:rPr lang="en-US" dirty="0" smtClean="0"/>
                  <a:t>– 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l-GR" dirty="0" smtClean="0"/>
                  <a:t>α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with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= (1 +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P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 RECURSIVE FORM FOR OPTIMAL SOLUTION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0448"/>
            <a:ext cx="10515600" cy="5427551"/>
          </a:xfrm>
        </p:spPr>
        <p:txBody>
          <a:bodyPr>
            <a:normAutofit/>
          </a:bodyPr>
          <a:lstStyle/>
          <a:p>
            <a:r>
              <a:rPr lang="en-US" dirty="0" smtClean="0"/>
              <a:t>Rewrite </a:t>
            </a:r>
            <a:r>
              <a:rPr lang="en-US" dirty="0" smtClean="0"/>
              <a:t>(8</a:t>
            </a:r>
            <a:r>
              <a:rPr lang="en-US" dirty="0" smtClean="0"/>
              <a:t>) as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Ls</a:t>
            </a:r>
            <a:r>
              <a:rPr lang="en-US" dirty="0"/>
              <a:t>(m+1) </a:t>
            </a:r>
            <a:r>
              <a:rPr lang="en-US" dirty="0" smtClean="0"/>
              <a:t>= (P + </a:t>
            </a:r>
            <a:r>
              <a:rPr lang="en-US" dirty="0" err="1" smtClean="0"/>
              <a:t>hh</a:t>
            </a:r>
            <a:r>
              <a:rPr lang="en-US" baseline="30000" dirty="0" err="1" smtClean="0"/>
              <a:t>T</a:t>
            </a:r>
            <a:r>
              <a:rPr lang="en-US" dirty="0" smtClean="0"/>
              <a:t>)</a:t>
            </a:r>
            <a:r>
              <a:rPr lang="en-US" baseline="30000" dirty="0" smtClean="0"/>
              <a:t>-1</a:t>
            </a:r>
            <a:r>
              <a:rPr lang="en-US" dirty="0" smtClean="0"/>
              <a:t>[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Z</a:t>
            </a:r>
            <a:r>
              <a:rPr lang="en-US" dirty="0" smtClean="0"/>
              <a:t> + hz</a:t>
            </a:r>
            <a:r>
              <a:rPr lang="en-US" baseline="-25000" dirty="0" smtClean="0"/>
              <a:t>m+1</a:t>
            </a:r>
            <a:r>
              <a:rPr lang="en-US" dirty="0" smtClean="0"/>
              <a:t>]               -&gt; </a:t>
            </a:r>
            <a:r>
              <a:rPr lang="en-US" dirty="0" smtClean="0"/>
              <a:t>(10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Use </a:t>
            </a:r>
            <a:r>
              <a:rPr lang="en-US" dirty="0" smtClean="0"/>
              <a:t>(9</a:t>
            </a:r>
            <a:r>
              <a:rPr lang="en-US" dirty="0" smtClean="0"/>
              <a:t>) in </a:t>
            </a:r>
            <a:r>
              <a:rPr lang="en-US" dirty="0" smtClean="0"/>
              <a:t>(10</a:t>
            </a:r>
            <a:r>
              <a:rPr lang="en-US" dirty="0" smtClean="0"/>
              <a:t>) to get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Ls</a:t>
            </a:r>
            <a:r>
              <a:rPr lang="en-US" dirty="0"/>
              <a:t>(m+1) = </a:t>
            </a:r>
            <a:r>
              <a:rPr lang="en-US" dirty="0" smtClean="0"/>
              <a:t>(</a:t>
            </a:r>
            <a:r>
              <a:rPr lang="en-US" dirty="0"/>
              <a:t>P</a:t>
            </a:r>
            <a:r>
              <a:rPr lang="en-US" baseline="30000" dirty="0"/>
              <a:t>-1 </a:t>
            </a:r>
            <a:r>
              <a:rPr lang="en-US" dirty="0"/>
              <a:t>– P</a:t>
            </a:r>
            <a:r>
              <a:rPr lang="en-US" baseline="30000" dirty="0"/>
              <a:t>-1</a:t>
            </a:r>
            <a:r>
              <a:rPr lang="en-US" dirty="0"/>
              <a:t>h</a:t>
            </a:r>
            <a:r>
              <a:rPr lang="el-GR" dirty="0"/>
              <a:t>α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n-US" baseline="30000" dirty="0" smtClean="0"/>
              <a:t>T</a:t>
            </a:r>
            <a:r>
              <a:rPr lang="en-US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][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Z</a:t>
            </a:r>
            <a:r>
              <a:rPr lang="en-US" dirty="0" smtClean="0"/>
              <a:t> </a:t>
            </a:r>
            <a:r>
              <a:rPr lang="en-US" dirty="0"/>
              <a:t>+ hz</a:t>
            </a:r>
            <a:r>
              <a:rPr lang="en-US" baseline="-25000" dirty="0"/>
              <a:t>m+1</a:t>
            </a:r>
            <a:r>
              <a:rPr lang="en-US" dirty="0"/>
              <a:t>] </a:t>
            </a:r>
            <a:r>
              <a:rPr lang="en-US" dirty="0" smtClean="0"/>
              <a:t>   -&gt; </a:t>
            </a:r>
            <a:r>
              <a:rPr lang="en-US" dirty="0" smtClean="0"/>
              <a:t>(11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Since P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n-US" baseline="30000" dirty="0" smtClean="0"/>
              <a:t>T</a:t>
            </a:r>
            <a:r>
              <a:rPr lang="en-US" dirty="0" smtClean="0"/>
              <a:t>Z = (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H</a:t>
            </a:r>
            <a:r>
              <a:rPr lang="en-US" dirty="0" smtClean="0"/>
              <a:t>)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n-US" baseline="30000" dirty="0" smtClean="0"/>
              <a:t>T</a:t>
            </a:r>
            <a:r>
              <a:rPr lang="en-US" dirty="0" smtClean="0"/>
              <a:t>Z =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Ls</a:t>
            </a:r>
            <a:r>
              <a:rPr lang="en-US" dirty="0" smtClean="0"/>
              <a:t>(m):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Ls</a:t>
            </a:r>
            <a:r>
              <a:rPr lang="en-US" dirty="0"/>
              <a:t>(m+1</a:t>
            </a:r>
            <a:r>
              <a:rPr lang="en-US" dirty="0" smtClean="0"/>
              <a:t>) =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Ls</a:t>
            </a:r>
            <a:r>
              <a:rPr lang="en-US" dirty="0" smtClean="0"/>
              <a:t>(m) + P</a:t>
            </a:r>
            <a:r>
              <a:rPr lang="en-US" baseline="30000" dirty="0" smtClean="0"/>
              <a:t>-1</a:t>
            </a:r>
            <a:r>
              <a:rPr lang="en-US" dirty="0" smtClean="0"/>
              <a:t>hz</a:t>
            </a:r>
            <a:r>
              <a:rPr lang="en-US" baseline="-25000" dirty="0" smtClean="0"/>
              <a:t>m</a:t>
            </a:r>
            <a:r>
              <a:rPr lang="en-US" dirty="0" smtClean="0"/>
              <a:t> – </a:t>
            </a:r>
            <a:r>
              <a:rPr lang="en-US" dirty="0"/>
              <a:t>P</a:t>
            </a:r>
            <a:r>
              <a:rPr lang="en-US" baseline="30000" dirty="0"/>
              <a:t>-1</a:t>
            </a:r>
            <a:r>
              <a:rPr lang="en-US" dirty="0"/>
              <a:t>h</a:t>
            </a:r>
            <a:r>
              <a:rPr lang="el-GR" dirty="0"/>
              <a:t>α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n-US" baseline="30000" dirty="0" smtClean="0"/>
              <a:t>T</a:t>
            </a:r>
            <a:r>
              <a:rPr lang="en-US" dirty="0" smtClean="0"/>
              <a:t>x</a:t>
            </a:r>
            <a:r>
              <a:rPr lang="en-US" baseline="-25000" dirty="0" smtClean="0"/>
              <a:t>LS</a:t>
            </a:r>
            <a:r>
              <a:rPr lang="en-US" dirty="0" smtClean="0"/>
              <a:t>(m) - </a:t>
            </a:r>
            <a:r>
              <a:rPr lang="en-US" dirty="0"/>
              <a:t>P</a:t>
            </a:r>
            <a:r>
              <a:rPr lang="en-US" baseline="30000" dirty="0"/>
              <a:t>-1</a:t>
            </a:r>
            <a:r>
              <a:rPr lang="en-US" dirty="0"/>
              <a:t>h</a:t>
            </a:r>
            <a:r>
              <a:rPr lang="el-GR" dirty="0"/>
              <a:t>α</a:t>
            </a:r>
            <a:r>
              <a:rPr lang="en-US" baseline="30000" dirty="0" smtClean="0"/>
              <a:t>-1</a:t>
            </a:r>
            <a:r>
              <a:rPr lang="en-US" dirty="0" smtClean="0"/>
              <a:t>(h</a:t>
            </a:r>
            <a:r>
              <a:rPr lang="en-US" baseline="30000" dirty="0" smtClean="0"/>
              <a:t>T</a:t>
            </a:r>
            <a:r>
              <a:rPr lang="en-US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h)z</a:t>
            </a:r>
            <a:r>
              <a:rPr lang="en-US" baseline="-25000" dirty="0" smtClean="0"/>
              <a:t>m+1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aseline="-25000" dirty="0" smtClean="0"/>
              <a:t>									</a:t>
            </a:r>
            <a:r>
              <a:rPr lang="en-US" dirty="0" smtClean="0"/>
              <a:t>-&gt; </a:t>
            </a:r>
            <a:r>
              <a:rPr lang="en-US" dirty="0" smtClean="0"/>
              <a:t>(12</a:t>
            </a:r>
            <a:r>
              <a:rPr lang="en-US" dirty="0" smtClean="0"/>
              <a:t>)</a:t>
            </a:r>
            <a:endParaRPr lang="en-US" baseline="-250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468</Words>
  <Application>Microsoft Office PowerPoint</Application>
  <PresentationFormat>Widescreen</PresentationFormat>
  <Paragraphs>193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ON-LINE/SEQUENTIAL/RECURSIVE LEAST SQUARES PROBLEM</vt:lpstr>
      <vt:lpstr>OFF-LINE VS ONLINE PROBLEMS</vt:lpstr>
      <vt:lpstr>A SEQUENTIAL/RECURSIVE FRAMEWORK</vt:lpstr>
      <vt:lpstr>A SEQUENTIAL FORMULATION</vt:lpstr>
      <vt:lpstr>A RECURSIVE VIEW OF RESIDUALS</vt:lpstr>
      <vt:lpstr>A RECURSIVE VIEW OF SQUARE OF RESIDUALS</vt:lpstr>
      <vt:lpstr>OPTIMAL SOLUTION</vt:lpstr>
      <vt:lpstr>SHERMAN-MORRISON-WOODBURY (SMW) - FORMULA</vt:lpstr>
      <vt:lpstr>A RECURSIVE FORM FOR OPTIMAL SOLUTION</vt:lpstr>
      <vt:lpstr>A RECURSIVE FORM </vt:lpstr>
      <vt:lpstr>RECURSIVE STRUCTURE OF P-1hα-1</vt:lpstr>
      <vt:lpstr>SEQUENTIAL COMPUTATION OF AVERAGE</vt:lpstr>
      <vt:lpstr>SEQUENTIAL COMPUTATION OF SAMPLE VARIANCE</vt:lpstr>
      <vt:lpstr>TERM I </vt:lpstr>
      <vt:lpstr>TERM II AND III </vt:lpstr>
      <vt:lpstr>TERM III </vt:lpstr>
      <vt:lpstr>FINAL ASSEMBLY – A RECURSIVE FORMULA</vt:lpstr>
      <vt:lpstr>EXERCISES </vt:lpstr>
      <vt:lpstr>EXERCISES 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Duc Nguyen</dc:creator>
  <cp:lastModifiedBy>Duc Nguyen</cp:lastModifiedBy>
  <cp:revision>187</cp:revision>
  <dcterms:created xsi:type="dcterms:W3CDTF">2015-09-06T00:59:29Z</dcterms:created>
  <dcterms:modified xsi:type="dcterms:W3CDTF">2015-10-25T21:50:50Z</dcterms:modified>
</cp:coreProperties>
</file>