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75" r:id="rId6"/>
    <p:sldId id="260" r:id="rId7"/>
    <p:sldId id="290" r:id="rId8"/>
    <p:sldId id="261" r:id="rId9"/>
    <p:sldId id="262" r:id="rId10"/>
    <p:sldId id="276" r:id="rId11"/>
    <p:sldId id="263" r:id="rId12"/>
    <p:sldId id="264" r:id="rId13"/>
    <p:sldId id="266" r:id="rId14"/>
    <p:sldId id="294" r:id="rId15"/>
    <p:sldId id="29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996F5B-0F70-4F7F-BB32-41716435C37B}">
          <p14:sldIdLst>
            <p14:sldId id="256"/>
            <p14:sldId id="257"/>
            <p14:sldId id="258"/>
            <p14:sldId id="259"/>
            <p14:sldId id="275"/>
            <p14:sldId id="260"/>
            <p14:sldId id="290"/>
            <p14:sldId id="261"/>
            <p14:sldId id="262"/>
            <p14:sldId id="276"/>
            <p14:sldId id="263"/>
            <p14:sldId id="264"/>
            <p14:sldId id="266"/>
            <p14:sldId id="294"/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66D40-88EF-42C9-A198-4136EFA5FE92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B4633-2BAE-4EC5-A72F-AD8E421A3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6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A07E2-8E74-4F00-B99D-0010C634B3C9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D7BAB-C59E-4DA7-8152-645ED2459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994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D7BAB-C59E-4DA7-8152-645ED24599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5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D7BAB-C59E-4DA7-8152-645ED2459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36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679F-1AFD-452A-959E-3812583E870D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5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783C-40D3-4BB1-BFB5-71C0538203A0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6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C852-B6DD-4FDC-9BF8-FA367363AA42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4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634D8-3DB1-4EE7-B3C8-F5CDFA22D9D4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52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0FE6-E6B7-4BA5-A06A-24C8138BF53B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105E7-8736-4E02-BFBB-684A93BBAB1C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CE10-CC4B-421B-ADC3-0F165B95CD22}" type="datetime1">
              <a:rPr lang="en-US" smtClean="0"/>
              <a:t>10/25/2015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8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12DE-6C9B-4B1D-A8B5-EBC83BD15CD4}" type="datetime1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5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E0D1-51A6-4732-BBCB-B63D40B11A60}" type="datetime1">
              <a:rPr lang="en-US" smtClean="0"/>
              <a:t>10/25/2015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1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8987-7349-4053-B2A7-C54D26169DBD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7E2-B61C-4E1F-A2E8-4C30FA40DF87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7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4C8DC-9BBF-4B42-84A4-30480E9FCD69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9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arahan@o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7100" y="1358900"/>
            <a:ext cx="10553700" cy="1312863"/>
          </a:xfrm>
        </p:spPr>
        <p:txBody>
          <a:bodyPr anchor="ctr">
            <a:normAutofit/>
          </a:bodyPr>
          <a:lstStyle/>
          <a:p>
            <a:r>
              <a:rPr lang="en-US" sz="4400" b="1" dirty="0" smtClean="0"/>
              <a:t>DETERMINISTIC, STATIC, NONLINEAR</a:t>
            </a:r>
            <a:br>
              <a:rPr lang="en-US" sz="4400" b="1" dirty="0" smtClean="0"/>
            </a:br>
            <a:r>
              <a:rPr lang="en-US" sz="4400" b="1" dirty="0" smtClean="0"/>
              <a:t>INVERSE PROBLEM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99609"/>
            <a:ext cx="9626600" cy="3683496"/>
          </a:xfrm>
        </p:spPr>
        <p:txBody>
          <a:bodyPr anchor="ctr">
            <a:normAutofit lnSpcReduction="10000"/>
          </a:bodyPr>
          <a:lstStyle/>
          <a:p>
            <a:r>
              <a:rPr lang="en-US" sz="5400" dirty="0" smtClean="0"/>
              <a:t>AN OVERVIEW</a:t>
            </a:r>
          </a:p>
          <a:p>
            <a:endParaRPr lang="en-US" sz="2600" dirty="0" smtClean="0"/>
          </a:p>
          <a:p>
            <a:r>
              <a:rPr lang="en-US" sz="3600" dirty="0" smtClean="0"/>
              <a:t>S.</a:t>
            </a:r>
            <a:r>
              <a:rPr lang="en-US" sz="3600" b="1" dirty="0"/>
              <a:t>  </a:t>
            </a:r>
            <a:r>
              <a:rPr lang="en-US" sz="3600" dirty="0" err="1" smtClean="0"/>
              <a:t>Lakshmivarahan</a:t>
            </a:r>
            <a:endParaRPr lang="en-US" sz="3600" dirty="0" smtClean="0"/>
          </a:p>
          <a:p>
            <a:r>
              <a:rPr lang="en-US" sz="1800" i="1" dirty="0" smtClean="0"/>
              <a:t>School of Computer Science</a:t>
            </a:r>
          </a:p>
          <a:p>
            <a:r>
              <a:rPr lang="en-US" sz="1800" i="1" dirty="0" smtClean="0"/>
              <a:t>University of Oklahoma</a:t>
            </a:r>
          </a:p>
          <a:p>
            <a:r>
              <a:rPr lang="en-US" sz="1800" i="1" dirty="0" smtClean="0"/>
              <a:t>Norman, Ok – 73069, USA</a:t>
            </a:r>
          </a:p>
          <a:p>
            <a:r>
              <a:rPr lang="en-US" i="1" u="sng" dirty="0">
                <a:hlinkClick r:id="rId3"/>
              </a:rPr>
              <a:t>varahan@ou.edu</a:t>
            </a:r>
            <a:endParaRPr lang="en-US" i="1" u="sng" dirty="0"/>
          </a:p>
          <a:p>
            <a:r>
              <a:rPr lang="en-US" sz="1800" i="1" dirty="0" smtClean="0"/>
              <a:t>Date 10/23/2015</a:t>
            </a:r>
            <a:endParaRPr lang="en-US" sz="1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685800"/>
            <a:ext cx="23495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 smtClean="0"/>
              <a:t>Module </a:t>
            </a:r>
            <a:r>
              <a:rPr lang="en-US" sz="2400" smtClean="0"/>
              <a:t>- 9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SECOND ORDER METHOD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Substitute </a:t>
                </a:r>
                <a:r>
                  <a:rPr lang="en-US" dirty="0" smtClean="0"/>
                  <a:t>(11</a:t>
                </a:r>
                <a:r>
                  <a:rPr lang="en-US" dirty="0" smtClean="0"/>
                  <a:t>) in </a:t>
                </a:r>
                <a:r>
                  <a:rPr lang="en-US" dirty="0" smtClean="0"/>
                  <a:t>(1</a:t>
                </a:r>
                <a:r>
                  <a:rPr lang="en-US" dirty="0" smtClean="0"/>
                  <a:t>) to obtain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f(x) ≈ [g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 smtClean="0"/>
                  <a:t>(h)y -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(h, y)]</a:t>
                </a:r>
                <a:r>
                  <a:rPr lang="en-US" baseline="30000" dirty="0" smtClean="0"/>
                  <a:t>T</a:t>
                </a:r>
                <a:r>
                  <a:rPr lang="en-US" dirty="0"/>
                  <a:t>[g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/>
                  <a:t>(h)y -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(h, y</a:t>
                </a:r>
                <a:r>
                  <a:rPr lang="en-US" dirty="0" smtClean="0"/>
                  <a:t>)]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which is yet another approximation with g = Z – h(x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)             -&gt; </a:t>
                </a:r>
                <a:r>
                  <a:rPr lang="en-US" dirty="0" smtClean="0"/>
                  <a:t>(14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Expanding the right hand side and keeping only the second order terms in y, we obtain a full </a:t>
                </a:r>
                <a:r>
                  <a:rPr lang="en-US" dirty="0"/>
                  <a:t>quadratic approximation </a:t>
                </a:r>
                <a:r>
                  <a:rPr lang="en-US" dirty="0" smtClean="0"/>
                  <a:t>Q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(x) to f(x):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Q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(x) = </a:t>
                </a:r>
                <a:r>
                  <a:rPr lang="en-US" dirty="0" err="1" smtClean="0"/>
                  <a:t>g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g</a:t>
                </a:r>
                <a:r>
                  <a:rPr lang="en-US" dirty="0" smtClean="0"/>
                  <a:t> – 2g</a:t>
                </a:r>
                <a:r>
                  <a:rPr lang="en-US" baseline="30000" dirty="0"/>
                  <a:t>T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 smtClean="0"/>
                  <a:t>(h)y + y[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 smtClean="0"/>
                  <a:t>(h)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 smtClean="0"/>
                  <a:t>(h)]y – 2g</a:t>
                </a:r>
                <a:r>
                  <a:rPr lang="en-US" baseline="30000" dirty="0" smtClean="0"/>
                  <a:t>T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(</a:t>
                </a:r>
                <a:r>
                  <a:rPr lang="en-US" dirty="0" smtClean="0"/>
                  <a:t>h, y) </a:t>
                </a:r>
                <a:r>
                  <a:rPr lang="en-US" dirty="0" smtClean="0"/>
                  <a:t>-&gt; (15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Q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(x) differs from Q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(x) by the addition of the fourth second order term on the right hand side of </a:t>
                </a:r>
                <a:r>
                  <a:rPr lang="en-US" dirty="0" smtClean="0"/>
                  <a:t>(15</a:t>
                </a:r>
                <a:r>
                  <a:rPr lang="en-US" dirty="0" smtClean="0"/>
                  <a:t>)</a:t>
                </a:r>
                <a:endParaRPr lang="en-US" dirty="0"/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  <a:blipFill rotWithShape="0">
                <a:blip r:embed="rId2"/>
                <a:stretch>
                  <a:fillRect l="-1043" t="-1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9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GRADIENT AND HESSIAN OF Q</a:t>
            </a:r>
            <a:r>
              <a:rPr lang="en-US" b="1" baseline="-25000" dirty="0" smtClean="0"/>
              <a:t>2</a:t>
            </a:r>
            <a:r>
              <a:rPr lang="en-US" b="1" dirty="0" smtClean="0"/>
              <a:t>(x):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93823"/>
                <a:ext cx="10515600" cy="5364177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First consider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 </a:t>
                </a:r>
                <a:r>
                  <a:rPr lang="en-US" sz="2400" dirty="0" err="1" smtClean="0"/>
                  <a:t>g</a:t>
                </a:r>
                <a:r>
                  <a:rPr lang="en-US" sz="2400" baseline="30000" dirty="0" err="1" smtClean="0"/>
                  <a:t>T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2400" dirty="0"/>
                  <a:t>(h, y</a:t>
                </a:r>
                <a:r>
                  <a:rPr lang="en-US" sz="2400" dirty="0" smtClean="0"/>
                  <a:t>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2400" dirty="0" smtClean="0"/>
                  <a:t>y</a:t>
                </a:r>
                <a:r>
                  <a:rPr lang="en-US" sz="2400" baseline="30000" dirty="0" smtClean="0"/>
                  <a:t>T</a:t>
                </a:r>
                <a:r>
                  <a:rPr lang="en-US" sz="2400" dirty="0" smtClean="0"/>
                  <a:t>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2400" baseline="-25000" dirty="0" smtClean="0"/>
                  <a:t>i</a:t>
                </a:r>
                <a:r>
                  <a:rPr lang="en-US" sz="2400" dirty="0" smtClean="0"/>
                  <a:t>(x</a:t>
                </a:r>
                <a:r>
                  <a:rPr lang="en-US" sz="2400" baseline="-25000" dirty="0" smtClean="0"/>
                  <a:t>c</a:t>
                </a:r>
                <a:r>
                  <a:rPr lang="en-US" sz="2400" dirty="0" smtClean="0"/>
                  <a:t>)]y      -&gt; </a:t>
                </a:r>
                <a:r>
                  <a:rPr lang="en-US" sz="2400" dirty="0" smtClean="0"/>
                  <a:t>(16</a:t>
                </a:r>
                <a:r>
                  <a:rPr lang="en-US" sz="2400" dirty="0" smtClean="0"/>
                  <a:t>)</a:t>
                </a:r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r>
                  <a:rPr lang="en-US" dirty="0" smtClean="0"/>
                  <a:t>Hence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</a:t>
                </a:r>
                <a:r>
                  <a:rPr lang="en-US" sz="2400" dirty="0" smtClean="0"/>
                  <a:t>Q</a:t>
                </a:r>
                <a:r>
                  <a:rPr lang="en-US" sz="2400" baseline="-25000" dirty="0" smtClean="0"/>
                  <a:t>2</a:t>
                </a:r>
                <a:r>
                  <a:rPr lang="en-US" sz="2400" dirty="0" smtClean="0"/>
                  <a:t>(x) = </a:t>
                </a:r>
                <a:r>
                  <a:rPr lang="en-US" sz="2400" dirty="0" err="1"/>
                  <a:t>g</a:t>
                </a:r>
                <a:r>
                  <a:rPr lang="en-US" sz="2400" baseline="30000" dirty="0" err="1"/>
                  <a:t>T</a:t>
                </a:r>
                <a:r>
                  <a:rPr lang="en-US" sz="2400" dirty="0" err="1"/>
                  <a:t>g</a:t>
                </a:r>
                <a:r>
                  <a:rPr lang="en-US" sz="2400" dirty="0"/>
                  <a:t> – 2g</a:t>
                </a:r>
                <a:r>
                  <a:rPr lang="en-US" sz="2400" baseline="30000" dirty="0"/>
                  <a:t>T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2400" dirty="0"/>
                  <a:t>(h)y + </a:t>
                </a:r>
                <a:r>
                  <a:rPr lang="en-US" sz="2400" dirty="0" err="1" smtClean="0"/>
                  <a:t>y</a:t>
                </a:r>
                <a:r>
                  <a:rPr lang="en-US" sz="2400" baseline="30000" dirty="0" err="1" smtClean="0"/>
                  <a:t>T</a:t>
                </a:r>
                <a:r>
                  <a:rPr lang="en-US" sz="2400" dirty="0" smtClean="0"/>
                  <a:t>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sz="2400" dirty="0"/>
                  <a:t>(h)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2400" dirty="0"/>
                  <a:t>(h</a:t>
                </a:r>
                <a:r>
                  <a:rPr lang="en-US" sz="2400" dirty="0" smtClean="0"/>
                  <a:t>)]y </a:t>
                </a:r>
                <a:r>
                  <a:rPr lang="en-US" sz="2400" dirty="0"/>
                  <a:t>–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sSubSup>
                      <m:sSubSup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2400" baseline="-25000" dirty="0"/>
                  <a:t>i</a:t>
                </a:r>
                <a:r>
                  <a:rPr lang="en-US" sz="2400" dirty="0"/>
                  <a:t>(x</a:t>
                </a:r>
                <a:r>
                  <a:rPr lang="en-US" sz="2400" baseline="-25000" dirty="0"/>
                  <a:t>c</a:t>
                </a:r>
                <a:r>
                  <a:rPr lang="en-US" sz="2400" dirty="0" smtClean="0"/>
                  <a:t>)]y         </a:t>
                </a:r>
                <a:r>
                  <a:rPr lang="en-US" sz="2400" dirty="0" smtClean="0"/>
                  <a:t>-&gt; (17</a:t>
                </a:r>
                <a:r>
                  <a:rPr lang="en-US" sz="2400" dirty="0" smtClean="0"/>
                  <a:t>)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sz="2400" baseline="-25000" dirty="0" smtClean="0"/>
                  <a:t>x</a:t>
                </a:r>
                <a:r>
                  <a:rPr lang="en-US" sz="2400" dirty="0" smtClean="0"/>
                  <a:t>Q</a:t>
                </a:r>
                <a:r>
                  <a:rPr lang="en-US" sz="2400" baseline="-25000" dirty="0" smtClean="0"/>
                  <a:t>2</a:t>
                </a:r>
                <a:r>
                  <a:rPr lang="en-US" sz="2400" dirty="0" smtClean="0"/>
                  <a:t>(x</a:t>
                </a:r>
                <a:r>
                  <a:rPr lang="en-US" sz="2400" dirty="0"/>
                  <a:t>) = -2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sz="2400" dirty="0"/>
                  <a:t>(</a:t>
                </a:r>
                <a:r>
                  <a:rPr lang="en-US" sz="2400" dirty="0" smtClean="0"/>
                  <a:t>h)g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+ 2[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sz="2400" dirty="0"/>
                  <a:t>(h)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2400" dirty="0"/>
                  <a:t>(</a:t>
                </a:r>
                <a:r>
                  <a:rPr lang="en-US" sz="2400" dirty="0" smtClean="0"/>
                  <a:t>h) </a:t>
                </a:r>
                <a:r>
                  <a:rPr lang="en-US" sz="2400" dirty="0"/>
                  <a:t>–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2400" baseline="-25000" dirty="0"/>
                  <a:t>i</a:t>
                </a:r>
                <a:r>
                  <a:rPr lang="en-US" sz="2400" dirty="0"/>
                  <a:t>(x</a:t>
                </a:r>
                <a:r>
                  <a:rPr lang="en-US" sz="2400" baseline="-25000" dirty="0"/>
                  <a:t>c</a:t>
                </a:r>
                <a:r>
                  <a:rPr lang="en-US" sz="2400" dirty="0" smtClean="0"/>
                  <a:t>)]y            -&gt; </a:t>
                </a:r>
                <a:r>
                  <a:rPr lang="en-US" sz="2400" dirty="0" smtClean="0"/>
                  <a:t>(18</a:t>
                </a:r>
                <a:r>
                  <a:rPr lang="en-US" sz="2400" dirty="0" smtClean="0"/>
                  <a:t>)</a:t>
                </a:r>
              </a:p>
              <a:p>
                <a:endParaRPr lang="en-US" sz="2400" dirty="0"/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2400" dirty="0" smtClean="0"/>
                  <a:t>Q</a:t>
                </a:r>
                <a:r>
                  <a:rPr lang="en-US" sz="2400" baseline="-25000" dirty="0" smtClean="0"/>
                  <a:t>2</a:t>
                </a:r>
                <a:r>
                  <a:rPr lang="en-US" sz="2400" dirty="0" smtClean="0"/>
                  <a:t>(x</a:t>
                </a:r>
                <a:r>
                  <a:rPr lang="en-US" sz="2400" dirty="0"/>
                  <a:t>) = </a:t>
                </a:r>
                <a:r>
                  <a:rPr lang="en-US" sz="2400" dirty="0" smtClean="0"/>
                  <a:t>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sz="2400" dirty="0"/>
                  <a:t>(h)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2400" dirty="0"/>
                  <a:t>(h) –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2400" baseline="-25000" dirty="0"/>
                  <a:t>i</a:t>
                </a:r>
                <a:r>
                  <a:rPr lang="en-US" sz="2400" dirty="0"/>
                  <a:t>(x</a:t>
                </a:r>
                <a:r>
                  <a:rPr lang="en-US" sz="2400" baseline="-25000" dirty="0"/>
                  <a:t>c</a:t>
                </a:r>
                <a:r>
                  <a:rPr lang="en-US" sz="2400" dirty="0" smtClean="0"/>
                  <a:t>)]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                       -&gt; </a:t>
                </a:r>
                <a:r>
                  <a:rPr lang="en-US" sz="2400" dirty="0" smtClean="0"/>
                  <a:t>(19</a:t>
                </a:r>
                <a:r>
                  <a:rPr lang="en-US" sz="2400" dirty="0" smtClean="0"/>
                  <a:t>)  </a:t>
                </a: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93823"/>
                <a:ext cx="10515600" cy="5364177"/>
              </a:xfrm>
              <a:blipFill rotWithShape="0">
                <a:blip r:embed="rId2"/>
                <a:stretch>
                  <a:fillRect l="-1043" t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MINIMIZER OF Q</a:t>
            </a:r>
            <a:r>
              <a:rPr lang="en-US" b="1" baseline="-25000" dirty="0" smtClean="0"/>
              <a:t>2</a:t>
            </a:r>
            <a:r>
              <a:rPr lang="en-US" b="1" dirty="0" smtClean="0"/>
              <a:t>(x)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</p:spPr>
            <p:txBody>
              <a:bodyPr/>
              <a:lstStyle/>
              <a:p>
                <a:r>
                  <a:rPr lang="en-US" dirty="0" smtClean="0"/>
                  <a:t>Setting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/>
                  <a:t>x</a:t>
                </a:r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  <a:r>
                  <a:rPr lang="en-US" dirty="0"/>
                  <a:t>(x) </a:t>
                </a:r>
                <a:r>
                  <a:rPr lang="en-US" dirty="0" smtClean="0"/>
                  <a:t> in </a:t>
                </a:r>
                <a:r>
                  <a:rPr lang="en-US" dirty="0" smtClean="0"/>
                  <a:t>(18</a:t>
                </a:r>
                <a:r>
                  <a:rPr lang="en-US" dirty="0" smtClean="0"/>
                  <a:t>) to zero, we obtain the minimizer as the solution of the linear system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	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/>
                  <a:t>(h)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/>
                  <a:t>(h) –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baseline="-25000" dirty="0"/>
                  <a:t>i</a:t>
                </a:r>
                <a:r>
                  <a:rPr lang="en-US" dirty="0"/>
                  <a:t>(x</a:t>
                </a:r>
                <a:r>
                  <a:rPr lang="en-US" baseline="-25000" dirty="0"/>
                  <a:t>c</a:t>
                </a:r>
                <a:r>
                  <a:rPr lang="en-US" dirty="0"/>
                  <a:t>)]</a:t>
                </a:r>
                <a:r>
                  <a:rPr lang="en-US" dirty="0" smtClean="0"/>
                  <a:t>y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/>
                  <a:t>(h)g </a:t>
                </a:r>
                <a:r>
                  <a:rPr lang="en-US" dirty="0" smtClean="0"/>
                  <a:t>  -&gt; </a:t>
                </a:r>
                <a:r>
                  <a:rPr lang="en-US" dirty="0" smtClean="0"/>
                  <a:t>(20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provided the Hessian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Q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(x</a:t>
                </a:r>
                <a:r>
                  <a:rPr lang="en-US" dirty="0"/>
                  <a:t>) </a:t>
                </a:r>
                <a:r>
                  <a:rPr lang="en-US" dirty="0" smtClean="0"/>
                  <a:t>in </a:t>
                </a:r>
                <a:r>
                  <a:rPr lang="en-US" dirty="0" smtClean="0"/>
                  <a:t>(19</a:t>
                </a:r>
                <a:r>
                  <a:rPr lang="en-US" dirty="0" smtClean="0"/>
                  <a:t>) is positive definite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  <a:blipFill rotWithShape="0">
                <a:blip r:embed="rId2"/>
                <a:stretch>
                  <a:fillRect l="-1043" t="-19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2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 ITERATIVE SCHEME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8554"/>
            <a:ext cx="10515600" cy="5409445"/>
          </a:xfrm>
        </p:spPr>
        <p:txBody>
          <a:bodyPr/>
          <a:lstStyle/>
          <a:p>
            <a:r>
              <a:rPr lang="en-US" dirty="0" smtClean="0"/>
              <a:t>Solving </a:t>
            </a:r>
            <a:r>
              <a:rPr lang="en-US" dirty="0" smtClean="0"/>
              <a:t>(20</a:t>
            </a:r>
            <a:r>
              <a:rPr lang="en-US" dirty="0" smtClean="0"/>
              <a:t>) for y = x – x</a:t>
            </a:r>
            <a:r>
              <a:rPr lang="en-US" baseline="-25000" dirty="0" smtClean="0"/>
              <a:t>c</a:t>
            </a:r>
            <a:r>
              <a:rPr lang="en-US" dirty="0" smtClean="0"/>
              <a:t>, compute the new operating point as: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x</a:t>
            </a:r>
            <a:r>
              <a:rPr lang="en-US" baseline="-25000" dirty="0" err="1" smtClean="0"/>
              <a:t>c</a:t>
            </a:r>
            <a:r>
              <a:rPr lang="en-US" baseline="30000" dirty="0" err="1" smtClean="0"/>
              <a:t>new</a:t>
            </a:r>
            <a:r>
              <a:rPr lang="en-US" dirty="0"/>
              <a:t> </a:t>
            </a:r>
            <a:r>
              <a:rPr lang="en-US" dirty="0" smtClean="0"/>
              <a:t>&lt;--  x</a:t>
            </a:r>
            <a:r>
              <a:rPr lang="en-US" baseline="-25000" dirty="0" smtClean="0"/>
              <a:t>c</a:t>
            </a:r>
            <a:r>
              <a:rPr lang="en-US" dirty="0" smtClean="0"/>
              <a:t> + (x – x</a:t>
            </a:r>
            <a:r>
              <a:rPr lang="en-US" baseline="-25000" dirty="0" smtClean="0"/>
              <a:t>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This entire process of second-order approximation is repeated until a suitable convergence is obtained</a:t>
            </a:r>
          </a:p>
          <a:p>
            <a:endParaRPr lang="en-US" dirty="0"/>
          </a:p>
          <a:p>
            <a:r>
              <a:rPr lang="en-US" dirty="0" smtClean="0"/>
              <a:t>The idea behind these two approximation is that their solutions can be obtained by solving the linear system with </a:t>
            </a:r>
            <a:r>
              <a:rPr lang="en-US" dirty="0" err="1" smtClean="0"/>
              <a:t>SPD</a:t>
            </a:r>
            <a:r>
              <a:rPr lang="en-US" dirty="0" smtClean="0"/>
              <a:t> matrix as in the normal equation approach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6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EXERCISES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9.1) Let f(x) = x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 + 2x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x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 +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+ 5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x</a:t>
                </a:r>
                <a:r>
                  <a:rPr lang="en-US" baseline="-25000" dirty="0" smtClean="0"/>
                  <a:t>2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Let 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= (0, 0)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. Find a first-order and second-order approximation to f(x) around x</a:t>
                </a:r>
                <a:r>
                  <a:rPr lang="en-US" baseline="-25000" dirty="0" smtClean="0"/>
                  <a:t>c</a:t>
                </a:r>
              </a:p>
              <a:p>
                <a:pPr marL="0" indent="0">
                  <a:buNone/>
                </a:pPr>
                <a:r>
                  <a:rPr lang="en-US" dirty="0" smtClean="0"/>
                  <a:t>a) Find the gradient and Hessian of f(x) at x</a:t>
                </a:r>
                <a:r>
                  <a:rPr lang="en-US" baseline="-25000" dirty="0" smtClean="0"/>
                  <a:t>c</a:t>
                </a:r>
              </a:p>
              <a:p>
                <a:pPr marL="0" indent="0">
                  <a:buNone/>
                </a:pPr>
                <a:r>
                  <a:rPr lang="en-US" dirty="0" smtClean="0"/>
                  <a:t>b) Draw the contour of f(x) around x</a:t>
                </a:r>
                <a:r>
                  <a:rPr lang="en-US" baseline="-25000" dirty="0" smtClean="0"/>
                  <a:t>c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c) Draw the contour of the first and second order approximation to f(x</a:t>
                </a:r>
                <a:r>
                  <a:rPr lang="en-US" smtClean="0"/>
                  <a:t>) around x</a:t>
                </a:r>
                <a:r>
                  <a:rPr lang="en-US" baseline="-25000" smtClean="0"/>
                  <a:t>c</a:t>
                </a: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  <a:blipFill rotWithShape="0">
                <a:blip r:embed="rId2"/>
                <a:stretch>
                  <a:fillRect l="-1217" t="-1804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7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REFERENCES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8554"/>
            <a:ext cx="10515600" cy="5409445"/>
          </a:xfrm>
        </p:spPr>
        <p:txBody>
          <a:bodyPr/>
          <a:lstStyle/>
          <a:p>
            <a:r>
              <a:rPr lang="en-US" dirty="0" smtClean="0"/>
              <a:t>This module follows closely chapter 7 of </a:t>
            </a:r>
            <a:r>
              <a:rPr lang="en-US" dirty="0" err="1" smtClean="0"/>
              <a:t>LLD</a:t>
            </a:r>
            <a:r>
              <a:rPr lang="en-US" dirty="0"/>
              <a:t> </a:t>
            </a:r>
            <a:r>
              <a:rPr lang="en-US" dirty="0" smtClean="0"/>
              <a:t>(2006) and the following paper</a:t>
            </a:r>
          </a:p>
          <a:p>
            <a:r>
              <a:rPr lang="en-US" dirty="0" err="1" smtClean="0"/>
              <a:t>S.Lakshmivarahan</a:t>
            </a:r>
            <a:r>
              <a:rPr lang="en-US" dirty="0" smtClean="0"/>
              <a:t>, Y. Honda and J. M. Lewis (2003) “second order approximation to the 3-DVAR cost function: application to analysis/forecast”, </a:t>
            </a:r>
            <a:r>
              <a:rPr lang="en-US" u="sng" dirty="0" err="1" smtClean="0"/>
              <a:t>Tellus</a:t>
            </a:r>
            <a:r>
              <a:rPr lang="en-US" dirty="0" smtClean="0"/>
              <a:t>, 55A, 371-384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22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NONLINEAR INVERSE PROBLEM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0456"/>
                <a:ext cx="10515600" cy="5377543"/>
              </a:xfrm>
            </p:spPr>
            <p:txBody>
              <a:bodyPr>
                <a:normAutofit/>
              </a:bodyPr>
              <a:lstStyle/>
              <a:p>
                <a:pPr marL="228600" lvl="2">
                  <a:spcBef>
                    <a:spcPts val="1000"/>
                  </a:spcBef>
                </a:pPr>
                <a:r>
                  <a:rPr lang="en-US" sz="2400" dirty="0" smtClean="0"/>
                  <a:t>Let h: R</a:t>
                </a:r>
                <a:r>
                  <a:rPr lang="en-US" sz="2400" baseline="30000" dirty="0" smtClean="0"/>
                  <a:t>n</a:t>
                </a:r>
                <a:r>
                  <a:rPr lang="en-US" sz="2400" dirty="0" smtClean="0"/>
                  <a:t> -&gt; R</a:t>
                </a:r>
                <a:r>
                  <a:rPr lang="en-US" sz="2400" baseline="30000" dirty="0" smtClean="0"/>
                  <a:t>m</a:t>
                </a:r>
                <a:r>
                  <a:rPr lang="en-US" sz="2400" dirty="0" smtClean="0"/>
                  <a:t> be a mapping (also called forward operator) from the model space, R</a:t>
                </a:r>
                <a:r>
                  <a:rPr lang="en-US" sz="2400" baseline="30000" dirty="0" smtClean="0"/>
                  <a:t>n</a:t>
                </a:r>
                <a:r>
                  <a:rPr lang="en-US" sz="2400" dirty="0" smtClean="0"/>
                  <a:t> to the observation space, R</a:t>
                </a:r>
                <a:r>
                  <a:rPr lang="en-US" sz="2400" baseline="30000" dirty="0" smtClean="0"/>
                  <a:t>m</a:t>
                </a:r>
                <a:endParaRPr lang="en-US" sz="2400" dirty="0" smtClean="0"/>
              </a:p>
              <a:p>
                <a:pPr marL="0" lvl="2" indent="0">
                  <a:spcBef>
                    <a:spcPts val="1000"/>
                  </a:spcBef>
                  <a:buNone/>
                </a:pPr>
                <a:endParaRPr lang="en-US" sz="2400" dirty="0" smtClean="0"/>
              </a:p>
              <a:p>
                <a:pPr marL="0" lvl="2" indent="0">
                  <a:spcBef>
                    <a:spcPts val="1000"/>
                  </a:spcBef>
                  <a:buNone/>
                </a:pPr>
                <a:endParaRPr lang="en-US" sz="2400" dirty="0"/>
              </a:p>
              <a:p>
                <a:pPr marL="0" lvl="2" indent="0">
                  <a:spcBef>
                    <a:spcPts val="1000"/>
                  </a:spcBef>
                  <a:buNone/>
                </a:pPr>
                <a:endParaRPr lang="en-US" sz="2400" dirty="0" smtClean="0"/>
              </a:p>
              <a:p>
                <a:pPr marL="0" lvl="2" indent="0">
                  <a:spcBef>
                    <a:spcPts val="1000"/>
                  </a:spcBef>
                  <a:buNone/>
                </a:pPr>
                <a:endParaRPr lang="en-US" sz="2400" dirty="0"/>
              </a:p>
              <a:p>
                <a:pPr marL="0" lvl="2" indent="0">
                  <a:spcBef>
                    <a:spcPts val="1000"/>
                  </a:spcBef>
                  <a:buNone/>
                </a:pPr>
                <a:endParaRPr lang="en-US" sz="2400" dirty="0" smtClean="0"/>
              </a:p>
              <a:p>
                <a:pPr marL="342900" lvl="2" indent="-342900">
                  <a:spcBef>
                    <a:spcPts val="1000"/>
                  </a:spcBef>
                </a:pPr>
                <a:r>
                  <a:rPr lang="en-US" sz="2400" dirty="0" smtClean="0"/>
                  <a:t>Let h(x) = ( h</a:t>
                </a:r>
                <a:r>
                  <a:rPr lang="en-US" sz="2400" baseline="-25000" dirty="0" smtClean="0"/>
                  <a:t>1</a:t>
                </a:r>
                <a:r>
                  <a:rPr lang="en-US" sz="2400" dirty="0" smtClean="0"/>
                  <a:t>(x), h</a:t>
                </a:r>
                <a:r>
                  <a:rPr lang="en-US" sz="2400" baseline="-25000" dirty="0" smtClean="0"/>
                  <a:t>2</a:t>
                </a:r>
                <a:r>
                  <a:rPr lang="en-US" sz="2400" dirty="0" smtClean="0"/>
                  <a:t>(x), … </a:t>
                </a:r>
                <a:r>
                  <a:rPr lang="en-US" sz="2400" dirty="0" err="1" smtClean="0"/>
                  <a:t>h</a:t>
                </a:r>
                <a:r>
                  <a:rPr lang="en-US" sz="2400" baseline="-25000" dirty="0" err="1" smtClean="0"/>
                  <a:t>m</a:t>
                </a:r>
                <a:r>
                  <a:rPr lang="en-US" sz="2400" dirty="0" smtClean="0"/>
                  <a:t>(x))</a:t>
                </a:r>
                <a:r>
                  <a:rPr lang="en-US" sz="2400" baseline="30000" dirty="0" smtClean="0"/>
                  <a:t>T</a:t>
                </a:r>
                <a:r>
                  <a:rPr lang="en-US" sz="2400" dirty="0" smtClean="0"/>
                  <a:t> where x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R</a:t>
                </a:r>
                <a:r>
                  <a:rPr lang="en-US" sz="2400" baseline="30000" dirty="0" smtClean="0"/>
                  <a:t>n</a:t>
                </a:r>
                <a:endParaRPr lang="en-US" sz="2400" baseline="30000" dirty="0"/>
              </a:p>
              <a:p>
                <a:pPr marL="342900" lvl="2" indent="-342900">
                  <a:spcBef>
                    <a:spcPts val="1000"/>
                  </a:spcBef>
                </a:pPr>
                <a:r>
                  <a:rPr lang="en-US" sz="2400" dirty="0" smtClean="0"/>
                  <a:t>Given Z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smtClean="0"/>
                  <a:t>R</a:t>
                </a:r>
                <a:r>
                  <a:rPr lang="en-US" sz="2400" baseline="30000" dirty="0" smtClean="0"/>
                  <a:t>m</a:t>
                </a:r>
                <a:r>
                  <a:rPr lang="en-US" sz="2400" dirty="0" smtClean="0"/>
                  <a:t> and h(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400" dirty="0" smtClean="0"/>
                  <a:t>), the problem is to estimate x such that Z = h(x)</a:t>
                </a: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0456"/>
                <a:ext cx="10515600" cy="5377543"/>
              </a:xfrm>
              <a:blipFill rotWithShape="0">
                <a:blip r:embed="rId2"/>
                <a:stretch>
                  <a:fillRect l="-812" t="-1587" r="-1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2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399866" y="2914034"/>
            <a:ext cx="3953640" cy="1475703"/>
            <a:chOff x="1861944" y="3548145"/>
            <a:chExt cx="5742284" cy="1978732"/>
          </a:xfrm>
        </p:grpSpPr>
        <p:grpSp>
          <p:nvGrpSpPr>
            <p:cNvPr id="8" name="Group 7"/>
            <p:cNvGrpSpPr/>
            <p:nvPr/>
          </p:nvGrpSpPr>
          <p:grpSpPr>
            <a:xfrm>
              <a:off x="1861944" y="3548145"/>
              <a:ext cx="5742284" cy="1978732"/>
              <a:chOff x="1630296" y="2490819"/>
              <a:chExt cx="5742284" cy="1978732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30296" y="3073446"/>
                <a:ext cx="1347333" cy="1396105"/>
              </a:xfrm>
              <a:prstGeom prst="rect">
                <a:avLst/>
              </a:prstGeom>
            </p:spPr>
          </p:pic>
          <p:sp>
            <p:nvSpPr>
              <p:cNvPr id="12" name="Freeform 11"/>
              <p:cNvSpPr/>
              <p:nvPr/>
            </p:nvSpPr>
            <p:spPr>
              <a:xfrm>
                <a:off x="2445988" y="3192391"/>
                <a:ext cx="4040156" cy="539514"/>
              </a:xfrm>
              <a:custGeom>
                <a:avLst/>
                <a:gdLst>
                  <a:gd name="connsiteX0" fmla="*/ 0 w 3828451"/>
                  <a:gd name="connsiteY0" fmla="*/ 417594 h 419550"/>
                  <a:gd name="connsiteX1" fmla="*/ 1231392 w 3828451"/>
                  <a:gd name="connsiteY1" fmla="*/ 51834 h 419550"/>
                  <a:gd name="connsiteX2" fmla="*/ 1816608 w 3828451"/>
                  <a:gd name="connsiteY2" fmla="*/ 15258 h 419550"/>
                  <a:gd name="connsiteX3" fmla="*/ 2865120 w 3828451"/>
                  <a:gd name="connsiteY3" fmla="*/ 173754 h 419550"/>
                  <a:gd name="connsiteX4" fmla="*/ 3401568 w 3828451"/>
                  <a:gd name="connsiteY4" fmla="*/ 283482 h 419550"/>
                  <a:gd name="connsiteX5" fmla="*/ 3803904 w 3828451"/>
                  <a:gd name="connsiteY5" fmla="*/ 381018 h 419550"/>
                  <a:gd name="connsiteX6" fmla="*/ 3755136 w 3828451"/>
                  <a:gd name="connsiteY6" fmla="*/ 307866 h 419550"/>
                  <a:gd name="connsiteX7" fmla="*/ 3828288 w 3828451"/>
                  <a:gd name="connsiteY7" fmla="*/ 417594 h 419550"/>
                  <a:gd name="connsiteX8" fmla="*/ 3730752 w 3828451"/>
                  <a:gd name="connsiteY8" fmla="*/ 381018 h 419550"/>
                  <a:gd name="connsiteX0" fmla="*/ 0 w 3828451"/>
                  <a:gd name="connsiteY0" fmla="*/ 417594 h 539514"/>
                  <a:gd name="connsiteX1" fmla="*/ 1231392 w 3828451"/>
                  <a:gd name="connsiteY1" fmla="*/ 51834 h 539514"/>
                  <a:gd name="connsiteX2" fmla="*/ 1816608 w 3828451"/>
                  <a:gd name="connsiteY2" fmla="*/ 15258 h 539514"/>
                  <a:gd name="connsiteX3" fmla="*/ 2865120 w 3828451"/>
                  <a:gd name="connsiteY3" fmla="*/ 173754 h 539514"/>
                  <a:gd name="connsiteX4" fmla="*/ 3401568 w 3828451"/>
                  <a:gd name="connsiteY4" fmla="*/ 283482 h 539514"/>
                  <a:gd name="connsiteX5" fmla="*/ 3803904 w 3828451"/>
                  <a:gd name="connsiteY5" fmla="*/ 381018 h 539514"/>
                  <a:gd name="connsiteX6" fmla="*/ 3755136 w 3828451"/>
                  <a:gd name="connsiteY6" fmla="*/ 307866 h 539514"/>
                  <a:gd name="connsiteX7" fmla="*/ 3828288 w 3828451"/>
                  <a:gd name="connsiteY7" fmla="*/ 417594 h 539514"/>
                  <a:gd name="connsiteX8" fmla="*/ 3730752 w 3828451"/>
                  <a:gd name="connsiteY8" fmla="*/ 539514 h 539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28451" h="539514">
                    <a:moveTo>
                      <a:pt x="0" y="417594"/>
                    </a:moveTo>
                    <a:cubicBezTo>
                      <a:pt x="464312" y="268242"/>
                      <a:pt x="928624" y="118890"/>
                      <a:pt x="1231392" y="51834"/>
                    </a:cubicBezTo>
                    <a:cubicBezTo>
                      <a:pt x="1534160" y="-15222"/>
                      <a:pt x="1544320" y="-5062"/>
                      <a:pt x="1816608" y="15258"/>
                    </a:cubicBezTo>
                    <a:cubicBezTo>
                      <a:pt x="2088896" y="35578"/>
                      <a:pt x="2600960" y="129050"/>
                      <a:pt x="2865120" y="173754"/>
                    </a:cubicBezTo>
                    <a:cubicBezTo>
                      <a:pt x="3129280" y="218458"/>
                      <a:pt x="3245104" y="248938"/>
                      <a:pt x="3401568" y="283482"/>
                    </a:cubicBezTo>
                    <a:cubicBezTo>
                      <a:pt x="3558032" y="318026"/>
                      <a:pt x="3744976" y="376954"/>
                      <a:pt x="3803904" y="381018"/>
                    </a:cubicBezTo>
                    <a:cubicBezTo>
                      <a:pt x="3862832" y="385082"/>
                      <a:pt x="3755136" y="307866"/>
                      <a:pt x="3755136" y="307866"/>
                    </a:cubicBezTo>
                    <a:cubicBezTo>
                      <a:pt x="3759200" y="313962"/>
                      <a:pt x="3832352" y="378986"/>
                      <a:pt x="3828288" y="417594"/>
                    </a:cubicBezTo>
                    <a:cubicBezTo>
                      <a:pt x="3824224" y="456202"/>
                      <a:pt x="3730752" y="539514"/>
                      <a:pt x="3730752" y="539514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486144" y="3259625"/>
                <a:ext cx="256890" cy="784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z</a:t>
                </a:r>
                <a:endParaRPr lang="en-US" sz="3200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336708" y="2490819"/>
                <a:ext cx="414528" cy="701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h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2389630" y="2676899"/>
                <a:ext cx="844888" cy="701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R</a:t>
                </a:r>
                <a:r>
                  <a:rPr lang="en-US" sz="2800" baseline="30000" dirty="0" smtClean="0"/>
                  <a:t>n</a:t>
                </a:r>
                <a:endParaRPr lang="en-US" sz="28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376062" y="2770090"/>
                <a:ext cx="996518" cy="701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R</a:t>
                </a:r>
                <a:r>
                  <a:rPr lang="en-US" sz="2800" baseline="30000" dirty="0"/>
                  <a:t>m</a:t>
                </a:r>
                <a:endParaRPr lang="en-US" sz="2800" dirty="0"/>
              </a:p>
            </p:txBody>
          </p:sp>
        </p:grpSp>
        <p:sp>
          <p:nvSpPr>
            <p:cNvPr id="9" name="Freeform 8"/>
            <p:cNvSpPr/>
            <p:nvPr/>
          </p:nvSpPr>
          <p:spPr>
            <a:xfrm>
              <a:off x="6292265" y="4214203"/>
              <a:ext cx="1311963" cy="1122308"/>
            </a:xfrm>
            <a:custGeom>
              <a:avLst/>
              <a:gdLst>
                <a:gd name="connsiteX0" fmla="*/ 69740 w 1340559"/>
                <a:gd name="connsiteY0" fmla="*/ 212381 h 1383094"/>
                <a:gd name="connsiteX1" fmla="*/ 33164 w 1340559"/>
                <a:gd name="connsiteY1" fmla="*/ 431837 h 1383094"/>
                <a:gd name="connsiteX2" fmla="*/ 8780 w 1340559"/>
                <a:gd name="connsiteY2" fmla="*/ 736637 h 1383094"/>
                <a:gd name="connsiteX3" fmla="*/ 191660 w 1340559"/>
                <a:gd name="connsiteY3" fmla="*/ 931709 h 1383094"/>
                <a:gd name="connsiteX4" fmla="*/ 362348 w 1340559"/>
                <a:gd name="connsiteY4" fmla="*/ 1138973 h 1383094"/>
                <a:gd name="connsiteX5" fmla="*/ 459884 w 1340559"/>
                <a:gd name="connsiteY5" fmla="*/ 1163357 h 1383094"/>
                <a:gd name="connsiteX6" fmla="*/ 618380 w 1340559"/>
                <a:gd name="connsiteY6" fmla="*/ 1309661 h 1383094"/>
                <a:gd name="connsiteX7" fmla="*/ 850028 w 1340559"/>
                <a:gd name="connsiteY7" fmla="*/ 1382813 h 1383094"/>
                <a:gd name="connsiteX8" fmla="*/ 1057292 w 1340559"/>
                <a:gd name="connsiteY8" fmla="*/ 1285277 h 1383094"/>
                <a:gd name="connsiteX9" fmla="*/ 1191404 w 1340559"/>
                <a:gd name="connsiteY9" fmla="*/ 1053629 h 1383094"/>
                <a:gd name="connsiteX10" fmla="*/ 1240172 w 1340559"/>
                <a:gd name="connsiteY10" fmla="*/ 980477 h 1383094"/>
                <a:gd name="connsiteX11" fmla="*/ 1337708 w 1340559"/>
                <a:gd name="connsiteY11" fmla="*/ 761021 h 1383094"/>
                <a:gd name="connsiteX12" fmla="*/ 1313324 w 1340559"/>
                <a:gd name="connsiteY12" fmla="*/ 553757 h 1383094"/>
                <a:gd name="connsiteX13" fmla="*/ 1301132 w 1340559"/>
                <a:gd name="connsiteY13" fmla="*/ 395261 h 1383094"/>
                <a:gd name="connsiteX14" fmla="*/ 1276748 w 1340559"/>
                <a:gd name="connsiteY14" fmla="*/ 127037 h 1383094"/>
                <a:gd name="connsiteX15" fmla="*/ 1032908 w 1340559"/>
                <a:gd name="connsiteY15" fmla="*/ 5117 h 1383094"/>
                <a:gd name="connsiteX16" fmla="*/ 862220 w 1340559"/>
                <a:gd name="connsiteY16" fmla="*/ 29501 h 1383094"/>
                <a:gd name="connsiteX17" fmla="*/ 801260 w 1340559"/>
                <a:gd name="connsiteY17" fmla="*/ 90461 h 1383094"/>
                <a:gd name="connsiteX18" fmla="*/ 606188 w 1340559"/>
                <a:gd name="connsiteY18" fmla="*/ 41693 h 1383094"/>
                <a:gd name="connsiteX19" fmla="*/ 472076 w 1340559"/>
                <a:gd name="connsiteY19" fmla="*/ 5117 h 1383094"/>
                <a:gd name="connsiteX20" fmla="*/ 435500 w 1340559"/>
                <a:gd name="connsiteY20" fmla="*/ 5117 h 1383094"/>
                <a:gd name="connsiteX0" fmla="*/ 69740 w 1340559"/>
                <a:gd name="connsiteY0" fmla="*/ 214976 h 1385689"/>
                <a:gd name="connsiteX1" fmla="*/ 33164 w 1340559"/>
                <a:gd name="connsiteY1" fmla="*/ 434432 h 1385689"/>
                <a:gd name="connsiteX2" fmla="*/ 8780 w 1340559"/>
                <a:gd name="connsiteY2" fmla="*/ 739232 h 1385689"/>
                <a:gd name="connsiteX3" fmla="*/ 191660 w 1340559"/>
                <a:gd name="connsiteY3" fmla="*/ 934304 h 1385689"/>
                <a:gd name="connsiteX4" fmla="*/ 362348 w 1340559"/>
                <a:gd name="connsiteY4" fmla="*/ 1141568 h 1385689"/>
                <a:gd name="connsiteX5" fmla="*/ 459884 w 1340559"/>
                <a:gd name="connsiteY5" fmla="*/ 1165952 h 1385689"/>
                <a:gd name="connsiteX6" fmla="*/ 618380 w 1340559"/>
                <a:gd name="connsiteY6" fmla="*/ 1312256 h 1385689"/>
                <a:gd name="connsiteX7" fmla="*/ 850028 w 1340559"/>
                <a:gd name="connsiteY7" fmla="*/ 1385408 h 1385689"/>
                <a:gd name="connsiteX8" fmla="*/ 1057292 w 1340559"/>
                <a:gd name="connsiteY8" fmla="*/ 1287872 h 1385689"/>
                <a:gd name="connsiteX9" fmla="*/ 1191404 w 1340559"/>
                <a:gd name="connsiteY9" fmla="*/ 1056224 h 1385689"/>
                <a:gd name="connsiteX10" fmla="*/ 1240172 w 1340559"/>
                <a:gd name="connsiteY10" fmla="*/ 983072 h 1385689"/>
                <a:gd name="connsiteX11" fmla="*/ 1337708 w 1340559"/>
                <a:gd name="connsiteY11" fmla="*/ 763616 h 1385689"/>
                <a:gd name="connsiteX12" fmla="*/ 1313324 w 1340559"/>
                <a:gd name="connsiteY12" fmla="*/ 556352 h 1385689"/>
                <a:gd name="connsiteX13" fmla="*/ 1301132 w 1340559"/>
                <a:gd name="connsiteY13" fmla="*/ 397856 h 1385689"/>
                <a:gd name="connsiteX14" fmla="*/ 1276748 w 1340559"/>
                <a:gd name="connsiteY14" fmla="*/ 129632 h 1385689"/>
                <a:gd name="connsiteX15" fmla="*/ 1032908 w 1340559"/>
                <a:gd name="connsiteY15" fmla="*/ 7712 h 1385689"/>
                <a:gd name="connsiteX16" fmla="*/ 862220 w 1340559"/>
                <a:gd name="connsiteY16" fmla="*/ 32096 h 1385689"/>
                <a:gd name="connsiteX17" fmla="*/ 801260 w 1340559"/>
                <a:gd name="connsiteY17" fmla="*/ 93056 h 1385689"/>
                <a:gd name="connsiteX18" fmla="*/ 606188 w 1340559"/>
                <a:gd name="connsiteY18" fmla="*/ 44288 h 1385689"/>
                <a:gd name="connsiteX19" fmla="*/ 472076 w 1340559"/>
                <a:gd name="connsiteY19" fmla="*/ 7712 h 1385689"/>
                <a:gd name="connsiteX20" fmla="*/ 69740 w 1340559"/>
                <a:gd name="connsiteY20" fmla="*/ 202784 h 1385689"/>
                <a:gd name="connsiteX0" fmla="*/ 69740 w 1340559"/>
                <a:gd name="connsiteY0" fmla="*/ 231892 h 1402605"/>
                <a:gd name="connsiteX1" fmla="*/ 33164 w 1340559"/>
                <a:gd name="connsiteY1" fmla="*/ 451348 h 1402605"/>
                <a:gd name="connsiteX2" fmla="*/ 8780 w 1340559"/>
                <a:gd name="connsiteY2" fmla="*/ 756148 h 1402605"/>
                <a:gd name="connsiteX3" fmla="*/ 191660 w 1340559"/>
                <a:gd name="connsiteY3" fmla="*/ 951220 h 1402605"/>
                <a:gd name="connsiteX4" fmla="*/ 362348 w 1340559"/>
                <a:gd name="connsiteY4" fmla="*/ 1158484 h 1402605"/>
                <a:gd name="connsiteX5" fmla="*/ 459884 w 1340559"/>
                <a:gd name="connsiteY5" fmla="*/ 1182868 h 1402605"/>
                <a:gd name="connsiteX6" fmla="*/ 618380 w 1340559"/>
                <a:gd name="connsiteY6" fmla="*/ 1329172 h 1402605"/>
                <a:gd name="connsiteX7" fmla="*/ 850028 w 1340559"/>
                <a:gd name="connsiteY7" fmla="*/ 1402324 h 1402605"/>
                <a:gd name="connsiteX8" fmla="*/ 1057292 w 1340559"/>
                <a:gd name="connsiteY8" fmla="*/ 1304788 h 1402605"/>
                <a:gd name="connsiteX9" fmla="*/ 1191404 w 1340559"/>
                <a:gd name="connsiteY9" fmla="*/ 1073140 h 1402605"/>
                <a:gd name="connsiteX10" fmla="*/ 1240172 w 1340559"/>
                <a:gd name="connsiteY10" fmla="*/ 999988 h 1402605"/>
                <a:gd name="connsiteX11" fmla="*/ 1337708 w 1340559"/>
                <a:gd name="connsiteY11" fmla="*/ 780532 h 1402605"/>
                <a:gd name="connsiteX12" fmla="*/ 1313324 w 1340559"/>
                <a:gd name="connsiteY12" fmla="*/ 573268 h 1402605"/>
                <a:gd name="connsiteX13" fmla="*/ 1301132 w 1340559"/>
                <a:gd name="connsiteY13" fmla="*/ 414772 h 1402605"/>
                <a:gd name="connsiteX14" fmla="*/ 1276748 w 1340559"/>
                <a:gd name="connsiteY14" fmla="*/ 146548 h 1402605"/>
                <a:gd name="connsiteX15" fmla="*/ 1032908 w 1340559"/>
                <a:gd name="connsiteY15" fmla="*/ 24628 h 1402605"/>
                <a:gd name="connsiteX16" fmla="*/ 862220 w 1340559"/>
                <a:gd name="connsiteY16" fmla="*/ 49012 h 1402605"/>
                <a:gd name="connsiteX17" fmla="*/ 825644 w 1340559"/>
                <a:gd name="connsiteY17" fmla="*/ 512308 h 1402605"/>
                <a:gd name="connsiteX18" fmla="*/ 606188 w 1340559"/>
                <a:gd name="connsiteY18" fmla="*/ 61204 h 1402605"/>
                <a:gd name="connsiteX19" fmla="*/ 472076 w 1340559"/>
                <a:gd name="connsiteY19" fmla="*/ 24628 h 1402605"/>
                <a:gd name="connsiteX20" fmla="*/ 69740 w 1340559"/>
                <a:gd name="connsiteY20" fmla="*/ 219700 h 1402605"/>
                <a:gd name="connsiteX0" fmla="*/ 69740 w 1340559"/>
                <a:gd name="connsiteY0" fmla="*/ 231892 h 1402605"/>
                <a:gd name="connsiteX1" fmla="*/ 33164 w 1340559"/>
                <a:gd name="connsiteY1" fmla="*/ 451348 h 1402605"/>
                <a:gd name="connsiteX2" fmla="*/ 8780 w 1340559"/>
                <a:gd name="connsiteY2" fmla="*/ 756148 h 1402605"/>
                <a:gd name="connsiteX3" fmla="*/ 191660 w 1340559"/>
                <a:gd name="connsiteY3" fmla="*/ 951220 h 1402605"/>
                <a:gd name="connsiteX4" fmla="*/ 362348 w 1340559"/>
                <a:gd name="connsiteY4" fmla="*/ 1158484 h 1402605"/>
                <a:gd name="connsiteX5" fmla="*/ 459884 w 1340559"/>
                <a:gd name="connsiteY5" fmla="*/ 1182868 h 1402605"/>
                <a:gd name="connsiteX6" fmla="*/ 618380 w 1340559"/>
                <a:gd name="connsiteY6" fmla="*/ 1329172 h 1402605"/>
                <a:gd name="connsiteX7" fmla="*/ 850028 w 1340559"/>
                <a:gd name="connsiteY7" fmla="*/ 1402324 h 1402605"/>
                <a:gd name="connsiteX8" fmla="*/ 1057292 w 1340559"/>
                <a:gd name="connsiteY8" fmla="*/ 1304788 h 1402605"/>
                <a:gd name="connsiteX9" fmla="*/ 1191404 w 1340559"/>
                <a:gd name="connsiteY9" fmla="*/ 1073140 h 1402605"/>
                <a:gd name="connsiteX10" fmla="*/ 1240172 w 1340559"/>
                <a:gd name="connsiteY10" fmla="*/ 999988 h 1402605"/>
                <a:gd name="connsiteX11" fmla="*/ 1337708 w 1340559"/>
                <a:gd name="connsiteY11" fmla="*/ 780532 h 1402605"/>
                <a:gd name="connsiteX12" fmla="*/ 1313324 w 1340559"/>
                <a:gd name="connsiteY12" fmla="*/ 573268 h 1402605"/>
                <a:gd name="connsiteX13" fmla="*/ 1301132 w 1340559"/>
                <a:gd name="connsiteY13" fmla="*/ 414772 h 1402605"/>
                <a:gd name="connsiteX14" fmla="*/ 1276748 w 1340559"/>
                <a:gd name="connsiteY14" fmla="*/ 146548 h 1402605"/>
                <a:gd name="connsiteX15" fmla="*/ 1032908 w 1340559"/>
                <a:gd name="connsiteY15" fmla="*/ 24628 h 1402605"/>
                <a:gd name="connsiteX16" fmla="*/ 862220 w 1340559"/>
                <a:gd name="connsiteY16" fmla="*/ 49012 h 1402605"/>
                <a:gd name="connsiteX17" fmla="*/ 825644 w 1340559"/>
                <a:gd name="connsiteY17" fmla="*/ 512308 h 1402605"/>
                <a:gd name="connsiteX18" fmla="*/ 520844 w 1340559"/>
                <a:gd name="connsiteY18" fmla="*/ 231892 h 1402605"/>
                <a:gd name="connsiteX19" fmla="*/ 472076 w 1340559"/>
                <a:gd name="connsiteY19" fmla="*/ 24628 h 1402605"/>
                <a:gd name="connsiteX20" fmla="*/ 69740 w 1340559"/>
                <a:gd name="connsiteY20" fmla="*/ 219700 h 1402605"/>
                <a:gd name="connsiteX0" fmla="*/ 69740 w 1340559"/>
                <a:gd name="connsiteY0" fmla="*/ 231892 h 1402605"/>
                <a:gd name="connsiteX1" fmla="*/ 33164 w 1340559"/>
                <a:gd name="connsiteY1" fmla="*/ 451348 h 1402605"/>
                <a:gd name="connsiteX2" fmla="*/ 8780 w 1340559"/>
                <a:gd name="connsiteY2" fmla="*/ 756148 h 1402605"/>
                <a:gd name="connsiteX3" fmla="*/ 191660 w 1340559"/>
                <a:gd name="connsiteY3" fmla="*/ 951220 h 1402605"/>
                <a:gd name="connsiteX4" fmla="*/ 362348 w 1340559"/>
                <a:gd name="connsiteY4" fmla="*/ 1158484 h 1402605"/>
                <a:gd name="connsiteX5" fmla="*/ 459884 w 1340559"/>
                <a:gd name="connsiteY5" fmla="*/ 1182868 h 1402605"/>
                <a:gd name="connsiteX6" fmla="*/ 618380 w 1340559"/>
                <a:gd name="connsiteY6" fmla="*/ 1329172 h 1402605"/>
                <a:gd name="connsiteX7" fmla="*/ 850028 w 1340559"/>
                <a:gd name="connsiteY7" fmla="*/ 1402324 h 1402605"/>
                <a:gd name="connsiteX8" fmla="*/ 1057292 w 1340559"/>
                <a:gd name="connsiteY8" fmla="*/ 1304788 h 1402605"/>
                <a:gd name="connsiteX9" fmla="*/ 1191404 w 1340559"/>
                <a:gd name="connsiteY9" fmla="*/ 1073140 h 1402605"/>
                <a:gd name="connsiteX10" fmla="*/ 1240172 w 1340559"/>
                <a:gd name="connsiteY10" fmla="*/ 999988 h 1402605"/>
                <a:gd name="connsiteX11" fmla="*/ 1337708 w 1340559"/>
                <a:gd name="connsiteY11" fmla="*/ 780532 h 1402605"/>
                <a:gd name="connsiteX12" fmla="*/ 1313324 w 1340559"/>
                <a:gd name="connsiteY12" fmla="*/ 573268 h 1402605"/>
                <a:gd name="connsiteX13" fmla="*/ 1301132 w 1340559"/>
                <a:gd name="connsiteY13" fmla="*/ 414772 h 1402605"/>
                <a:gd name="connsiteX14" fmla="*/ 1276748 w 1340559"/>
                <a:gd name="connsiteY14" fmla="*/ 146548 h 1402605"/>
                <a:gd name="connsiteX15" fmla="*/ 1032908 w 1340559"/>
                <a:gd name="connsiteY15" fmla="*/ 24628 h 1402605"/>
                <a:gd name="connsiteX16" fmla="*/ 862220 w 1340559"/>
                <a:gd name="connsiteY16" fmla="*/ 49012 h 1402605"/>
                <a:gd name="connsiteX17" fmla="*/ 825644 w 1340559"/>
                <a:gd name="connsiteY17" fmla="*/ 512308 h 1402605"/>
                <a:gd name="connsiteX18" fmla="*/ 520844 w 1340559"/>
                <a:gd name="connsiteY18" fmla="*/ 231892 h 1402605"/>
                <a:gd name="connsiteX19" fmla="*/ 435500 w 1340559"/>
                <a:gd name="connsiteY19" fmla="*/ 183124 h 1402605"/>
                <a:gd name="connsiteX20" fmla="*/ 69740 w 1340559"/>
                <a:gd name="connsiteY20" fmla="*/ 219700 h 1402605"/>
                <a:gd name="connsiteX0" fmla="*/ 69740 w 1340559"/>
                <a:gd name="connsiteY0" fmla="*/ 221188 h 1391901"/>
                <a:gd name="connsiteX1" fmla="*/ 33164 w 1340559"/>
                <a:gd name="connsiteY1" fmla="*/ 440644 h 1391901"/>
                <a:gd name="connsiteX2" fmla="*/ 8780 w 1340559"/>
                <a:gd name="connsiteY2" fmla="*/ 745444 h 1391901"/>
                <a:gd name="connsiteX3" fmla="*/ 191660 w 1340559"/>
                <a:gd name="connsiteY3" fmla="*/ 940516 h 1391901"/>
                <a:gd name="connsiteX4" fmla="*/ 362348 w 1340559"/>
                <a:gd name="connsiteY4" fmla="*/ 1147780 h 1391901"/>
                <a:gd name="connsiteX5" fmla="*/ 459884 w 1340559"/>
                <a:gd name="connsiteY5" fmla="*/ 1172164 h 1391901"/>
                <a:gd name="connsiteX6" fmla="*/ 618380 w 1340559"/>
                <a:gd name="connsiteY6" fmla="*/ 1318468 h 1391901"/>
                <a:gd name="connsiteX7" fmla="*/ 850028 w 1340559"/>
                <a:gd name="connsiteY7" fmla="*/ 1391620 h 1391901"/>
                <a:gd name="connsiteX8" fmla="*/ 1057292 w 1340559"/>
                <a:gd name="connsiteY8" fmla="*/ 1294084 h 1391901"/>
                <a:gd name="connsiteX9" fmla="*/ 1191404 w 1340559"/>
                <a:gd name="connsiteY9" fmla="*/ 1062436 h 1391901"/>
                <a:gd name="connsiteX10" fmla="*/ 1240172 w 1340559"/>
                <a:gd name="connsiteY10" fmla="*/ 989284 h 1391901"/>
                <a:gd name="connsiteX11" fmla="*/ 1337708 w 1340559"/>
                <a:gd name="connsiteY11" fmla="*/ 769828 h 1391901"/>
                <a:gd name="connsiteX12" fmla="*/ 1313324 w 1340559"/>
                <a:gd name="connsiteY12" fmla="*/ 562564 h 1391901"/>
                <a:gd name="connsiteX13" fmla="*/ 1301132 w 1340559"/>
                <a:gd name="connsiteY13" fmla="*/ 404068 h 1391901"/>
                <a:gd name="connsiteX14" fmla="*/ 1276748 w 1340559"/>
                <a:gd name="connsiteY14" fmla="*/ 135844 h 1391901"/>
                <a:gd name="connsiteX15" fmla="*/ 1032908 w 1340559"/>
                <a:gd name="connsiteY15" fmla="*/ 13924 h 1391901"/>
                <a:gd name="connsiteX16" fmla="*/ 862220 w 1340559"/>
                <a:gd name="connsiteY16" fmla="*/ 38308 h 1391901"/>
                <a:gd name="connsiteX17" fmla="*/ 776876 w 1340559"/>
                <a:gd name="connsiteY17" fmla="*/ 330916 h 1391901"/>
                <a:gd name="connsiteX18" fmla="*/ 520844 w 1340559"/>
                <a:gd name="connsiteY18" fmla="*/ 221188 h 1391901"/>
                <a:gd name="connsiteX19" fmla="*/ 435500 w 1340559"/>
                <a:gd name="connsiteY19" fmla="*/ 172420 h 1391901"/>
                <a:gd name="connsiteX20" fmla="*/ 69740 w 1340559"/>
                <a:gd name="connsiteY20" fmla="*/ 208996 h 1391901"/>
                <a:gd name="connsiteX0" fmla="*/ 69740 w 1328871"/>
                <a:gd name="connsiteY0" fmla="*/ 221188 h 1391901"/>
                <a:gd name="connsiteX1" fmla="*/ 33164 w 1328871"/>
                <a:gd name="connsiteY1" fmla="*/ 440644 h 1391901"/>
                <a:gd name="connsiteX2" fmla="*/ 8780 w 1328871"/>
                <a:gd name="connsiteY2" fmla="*/ 745444 h 1391901"/>
                <a:gd name="connsiteX3" fmla="*/ 191660 w 1328871"/>
                <a:gd name="connsiteY3" fmla="*/ 940516 h 1391901"/>
                <a:gd name="connsiteX4" fmla="*/ 362348 w 1328871"/>
                <a:gd name="connsiteY4" fmla="*/ 1147780 h 1391901"/>
                <a:gd name="connsiteX5" fmla="*/ 459884 w 1328871"/>
                <a:gd name="connsiteY5" fmla="*/ 1172164 h 1391901"/>
                <a:gd name="connsiteX6" fmla="*/ 618380 w 1328871"/>
                <a:gd name="connsiteY6" fmla="*/ 1318468 h 1391901"/>
                <a:gd name="connsiteX7" fmla="*/ 850028 w 1328871"/>
                <a:gd name="connsiteY7" fmla="*/ 1391620 h 1391901"/>
                <a:gd name="connsiteX8" fmla="*/ 1057292 w 1328871"/>
                <a:gd name="connsiteY8" fmla="*/ 1294084 h 1391901"/>
                <a:gd name="connsiteX9" fmla="*/ 1191404 w 1328871"/>
                <a:gd name="connsiteY9" fmla="*/ 1062436 h 1391901"/>
                <a:gd name="connsiteX10" fmla="*/ 1240172 w 1328871"/>
                <a:gd name="connsiteY10" fmla="*/ 989284 h 1391901"/>
                <a:gd name="connsiteX11" fmla="*/ 1069484 w 1328871"/>
                <a:gd name="connsiteY11" fmla="*/ 721060 h 1391901"/>
                <a:gd name="connsiteX12" fmla="*/ 1313324 w 1328871"/>
                <a:gd name="connsiteY12" fmla="*/ 562564 h 1391901"/>
                <a:gd name="connsiteX13" fmla="*/ 1301132 w 1328871"/>
                <a:gd name="connsiteY13" fmla="*/ 404068 h 1391901"/>
                <a:gd name="connsiteX14" fmla="*/ 1276748 w 1328871"/>
                <a:gd name="connsiteY14" fmla="*/ 135844 h 1391901"/>
                <a:gd name="connsiteX15" fmla="*/ 1032908 w 1328871"/>
                <a:gd name="connsiteY15" fmla="*/ 13924 h 1391901"/>
                <a:gd name="connsiteX16" fmla="*/ 862220 w 1328871"/>
                <a:gd name="connsiteY16" fmla="*/ 38308 h 1391901"/>
                <a:gd name="connsiteX17" fmla="*/ 776876 w 1328871"/>
                <a:gd name="connsiteY17" fmla="*/ 330916 h 1391901"/>
                <a:gd name="connsiteX18" fmla="*/ 520844 w 1328871"/>
                <a:gd name="connsiteY18" fmla="*/ 221188 h 1391901"/>
                <a:gd name="connsiteX19" fmla="*/ 435500 w 1328871"/>
                <a:gd name="connsiteY19" fmla="*/ 172420 h 1391901"/>
                <a:gd name="connsiteX20" fmla="*/ 69740 w 1328871"/>
                <a:gd name="connsiteY20" fmla="*/ 208996 h 1391901"/>
                <a:gd name="connsiteX0" fmla="*/ 69740 w 1320007"/>
                <a:gd name="connsiteY0" fmla="*/ 221188 h 1391901"/>
                <a:gd name="connsiteX1" fmla="*/ 33164 w 1320007"/>
                <a:gd name="connsiteY1" fmla="*/ 440644 h 1391901"/>
                <a:gd name="connsiteX2" fmla="*/ 8780 w 1320007"/>
                <a:gd name="connsiteY2" fmla="*/ 745444 h 1391901"/>
                <a:gd name="connsiteX3" fmla="*/ 191660 w 1320007"/>
                <a:gd name="connsiteY3" fmla="*/ 940516 h 1391901"/>
                <a:gd name="connsiteX4" fmla="*/ 362348 w 1320007"/>
                <a:gd name="connsiteY4" fmla="*/ 1147780 h 1391901"/>
                <a:gd name="connsiteX5" fmla="*/ 459884 w 1320007"/>
                <a:gd name="connsiteY5" fmla="*/ 1172164 h 1391901"/>
                <a:gd name="connsiteX6" fmla="*/ 618380 w 1320007"/>
                <a:gd name="connsiteY6" fmla="*/ 1318468 h 1391901"/>
                <a:gd name="connsiteX7" fmla="*/ 850028 w 1320007"/>
                <a:gd name="connsiteY7" fmla="*/ 1391620 h 1391901"/>
                <a:gd name="connsiteX8" fmla="*/ 1057292 w 1320007"/>
                <a:gd name="connsiteY8" fmla="*/ 1294084 h 1391901"/>
                <a:gd name="connsiteX9" fmla="*/ 1191404 w 1320007"/>
                <a:gd name="connsiteY9" fmla="*/ 1062436 h 1391901"/>
                <a:gd name="connsiteX10" fmla="*/ 1240172 w 1320007"/>
                <a:gd name="connsiteY10" fmla="*/ 989284 h 1391901"/>
                <a:gd name="connsiteX11" fmla="*/ 1191404 w 1320007"/>
                <a:gd name="connsiteY11" fmla="*/ 782020 h 1391901"/>
                <a:gd name="connsiteX12" fmla="*/ 1313324 w 1320007"/>
                <a:gd name="connsiteY12" fmla="*/ 562564 h 1391901"/>
                <a:gd name="connsiteX13" fmla="*/ 1301132 w 1320007"/>
                <a:gd name="connsiteY13" fmla="*/ 404068 h 1391901"/>
                <a:gd name="connsiteX14" fmla="*/ 1276748 w 1320007"/>
                <a:gd name="connsiteY14" fmla="*/ 135844 h 1391901"/>
                <a:gd name="connsiteX15" fmla="*/ 1032908 w 1320007"/>
                <a:gd name="connsiteY15" fmla="*/ 13924 h 1391901"/>
                <a:gd name="connsiteX16" fmla="*/ 862220 w 1320007"/>
                <a:gd name="connsiteY16" fmla="*/ 38308 h 1391901"/>
                <a:gd name="connsiteX17" fmla="*/ 776876 w 1320007"/>
                <a:gd name="connsiteY17" fmla="*/ 330916 h 1391901"/>
                <a:gd name="connsiteX18" fmla="*/ 520844 w 1320007"/>
                <a:gd name="connsiteY18" fmla="*/ 221188 h 1391901"/>
                <a:gd name="connsiteX19" fmla="*/ 435500 w 1320007"/>
                <a:gd name="connsiteY19" fmla="*/ 172420 h 1391901"/>
                <a:gd name="connsiteX20" fmla="*/ 69740 w 1320007"/>
                <a:gd name="connsiteY20" fmla="*/ 208996 h 1391901"/>
                <a:gd name="connsiteX0" fmla="*/ 69740 w 1320007"/>
                <a:gd name="connsiteY0" fmla="*/ 221188 h 1400083"/>
                <a:gd name="connsiteX1" fmla="*/ 33164 w 1320007"/>
                <a:gd name="connsiteY1" fmla="*/ 440644 h 1400083"/>
                <a:gd name="connsiteX2" fmla="*/ 8780 w 1320007"/>
                <a:gd name="connsiteY2" fmla="*/ 745444 h 1400083"/>
                <a:gd name="connsiteX3" fmla="*/ 191660 w 1320007"/>
                <a:gd name="connsiteY3" fmla="*/ 940516 h 1400083"/>
                <a:gd name="connsiteX4" fmla="*/ 362348 w 1320007"/>
                <a:gd name="connsiteY4" fmla="*/ 1147780 h 1400083"/>
                <a:gd name="connsiteX5" fmla="*/ 459884 w 1320007"/>
                <a:gd name="connsiteY5" fmla="*/ 1172164 h 1400083"/>
                <a:gd name="connsiteX6" fmla="*/ 618380 w 1320007"/>
                <a:gd name="connsiteY6" fmla="*/ 1318468 h 1400083"/>
                <a:gd name="connsiteX7" fmla="*/ 850028 w 1320007"/>
                <a:gd name="connsiteY7" fmla="*/ 1391620 h 1400083"/>
                <a:gd name="connsiteX8" fmla="*/ 923180 w 1320007"/>
                <a:gd name="connsiteY8" fmla="*/ 1123396 h 1400083"/>
                <a:gd name="connsiteX9" fmla="*/ 1191404 w 1320007"/>
                <a:gd name="connsiteY9" fmla="*/ 1062436 h 1400083"/>
                <a:gd name="connsiteX10" fmla="*/ 1240172 w 1320007"/>
                <a:gd name="connsiteY10" fmla="*/ 989284 h 1400083"/>
                <a:gd name="connsiteX11" fmla="*/ 1191404 w 1320007"/>
                <a:gd name="connsiteY11" fmla="*/ 782020 h 1400083"/>
                <a:gd name="connsiteX12" fmla="*/ 1313324 w 1320007"/>
                <a:gd name="connsiteY12" fmla="*/ 562564 h 1400083"/>
                <a:gd name="connsiteX13" fmla="*/ 1301132 w 1320007"/>
                <a:gd name="connsiteY13" fmla="*/ 404068 h 1400083"/>
                <a:gd name="connsiteX14" fmla="*/ 1276748 w 1320007"/>
                <a:gd name="connsiteY14" fmla="*/ 135844 h 1400083"/>
                <a:gd name="connsiteX15" fmla="*/ 1032908 w 1320007"/>
                <a:gd name="connsiteY15" fmla="*/ 13924 h 1400083"/>
                <a:gd name="connsiteX16" fmla="*/ 862220 w 1320007"/>
                <a:gd name="connsiteY16" fmla="*/ 38308 h 1400083"/>
                <a:gd name="connsiteX17" fmla="*/ 776876 w 1320007"/>
                <a:gd name="connsiteY17" fmla="*/ 330916 h 1400083"/>
                <a:gd name="connsiteX18" fmla="*/ 520844 w 1320007"/>
                <a:gd name="connsiteY18" fmla="*/ 221188 h 1400083"/>
                <a:gd name="connsiteX19" fmla="*/ 435500 w 1320007"/>
                <a:gd name="connsiteY19" fmla="*/ 172420 h 1400083"/>
                <a:gd name="connsiteX20" fmla="*/ 69740 w 1320007"/>
                <a:gd name="connsiteY20" fmla="*/ 208996 h 1400083"/>
                <a:gd name="connsiteX0" fmla="*/ 69740 w 1320007"/>
                <a:gd name="connsiteY0" fmla="*/ 221188 h 1393368"/>
                <a:gd name="connsiteX1" fmla="*/ 33164 w 1320007"/>
                <a:gd name="connsiteY1" fmla="*/ 440644 h 1393368"/>
                <a:gd name="connsiteX2" fmla="*/ 8780 w 1320007"/>
                <a:gd name="connsiteY2" fmla="*/ 745444 h 1393368"/>
                <a:gd name="connsiteX3" fmla="*/ 191660 w 1320007"/>
                <a:gd name="connsiteY3" fmla="*/ 940516 h 1393368"/>
                <a:gd name="connsiteX4" fmla="*/ 362348 w 1320007"/>
                <a:gd name="connsiteY4" fmla="*/ 1147780 h 1393368"/>
                <a:gd name="connsiteX5" fmla="*/ 459884 w 1320007"/>
                <a:gd name="connsiteY5" fmla="*/ 1172164 h 1393368"/>
                <a:gd name="connsiteX6" fmla="*/ 496460 w 1320007"/>
                <a:gd name="connsiteY6" fmla="*/ 977092 h 1393368"/>
                <a:gd name="connsiteX7" fmla="*/ 850028 w 1320007"/>
                <a:gd name="connsiteY7" fmla="*/ 1391620 h 1393368"/>
                <a:gd name="connsiteX8" fmla="*/ 923180 w 1320007"/>
                <a:gd name="connsiteY8" fmla="*/ 1123396 h 1393368"/>
                <a:gd name="connsiteX9" fmla="*/ 1191404 w 1320007"/>
                <a:gd name="connsiteY9" fmla="*/ 1062436 h 1393368"/>
                <a:gd name="connsiteX10" fmla="*/ 1240172 w 1320007"/>
                <a:gd name="connsiteY10" fmla="*/ 989284 h 1393368"/>
                <a:gd name="connsiteX11" fmla="*/ 1191404 w 1320007"/>
                <a:gd name="connsiteY11" fmla="*/ 782020 h 1393368"/>
                <a:gd name="connsiteX12" fmla="*/ 1313324 w 1320007"/>
                <a:gd name="connsiteY12" fmla="*/ 562564 h 1393368"/>
                <a:gd name="connsiteX13" fmla="*/ 1301132 w 1320007"/>
                <a:gd name="connsiteY13" fmla="*/ 404068 h 1393368"/>
                <a:gd name="connsiteX14" fmla="*/ 1276748 w 1320007"/>
                <a:gd name="connsiteY14" fmla="*/ 135844 h 1393368"/>
                <a:gd name="connsiteX15" fmla="*/ 1032908 w 1320007"/>
                <a:gd name="connsiteY15" fmla="*/ 13924 h 1393368"/>
                <a:gd name="connsiteX16" fmla="*/ 862220 w 1320007"/>
                <a:gd name="connsiteY16" fmla="*/ 38308 h 1393368"/>
                <a:gd name="connsiteX17" fmla="*/ 776876 w 1320007"/>
                <a:gd name="connsiteY17" fmla="*/ 330916 h 1393368"/>
                <a:gd name="connsiteX18" fmla="*/ 520844 w 1320007"/>
                <a:gd name="connsiteY18" fmla="*/ 221188 h 1393368"/>
                <a:gd name="connsiteX19" fmla="*/ 435500 w 1320007"/>
                <a:gd name="connsiteY19" fmla="*/ 172420 h 1393368"/>
                <a:gd name="connsiteX20" fmla="*/ 69740 w 1320007"/>
                <a:gd name="connsiteY20" fmla="*/ 208996 h 1393368"/>
                <a:gd name="connsiteX0" fmla="*/ 69740 w 1320007"/>
                <a:gd name="connsiteY0" fmla="*/ 221188 h 1187150"/>
                <a:gd name="connsiteX1" fmla="*/ 33164 w 1320007"/>
                <a:gd name="connsiteY1" fmla="*/ 440644 h 1187150"/>
                <a:gd name="connsiteX2" fmla="*/ 8780 w 1320007"/>
                <a:gd name="connsiteY2" fmla="*/ 745444 h 1187150"/>
                <a:gd name="connsiteX3" fmla="*/ 191660 w 1320007"/>
                <a:gd name="connsiteY3" fmla="*/ 940516 h 1187150"/>
                <a:gd name="connsiteX4" fmla="*/ 362348 w 1320007"/>
                <a:gd name="connsiteY4" fmla="*/ 1147780 h 1187150"/>
                <a:gd name="connsiteX5" fmla="*/ 459884 w 1320007"/>
                <a:gd name="connsiteY5" fmla="*/ 1172164 h 1187150"/>
                <a:gd name="connsiteX6" fmla="*/ 496460 w 1320007"/>
                <a:gd name="connsiteY6" fmla="*/ 977092 h 1187150"/>
                <a:gd name="connsiteX7" fmla="*/ 740300 w 1320007"/>
                <a:gd name="connsiteY7" fmla="*/ 1111204 h 1187150"/>
                <a:gd name="connsiteX8" fmla="*/ 923180 w 1320007"/>
                <a:gd name="connsiteY8" fmla="*/ 1123396 h 1187150"/>
                <a:gd name="connsiteX9" fmla="*/ 1191404 w 1320007"/>
                <a:gd name="connsiteY9" fmla="*/ 1062436 h 1187150"/>
                <a:gd name="connsiteX10" fmla="*/ 1240172 w 1320007"/>
                <a:gd name="connsiteY10" fmla="*/ 989284 h 1187150"/>
                <a:gd name="connsiteX11" fmla="*/ 1191404 w 1320007"/>
                <a:gd name="connsiteY11" fmla="*/ 782020 h 1187150"/>
                <a:gd name="connsiteX12" fmla="*/ 1313324 w 1320007"/>
                <a:gd name="connsiteY12" fmla="*/ 562564 h 1187150"/>
                <a:gd name="connsiteX13" fmla="*/ 1301132 w 1320007"/>
                <a:gd name="connsiteY13" fmla="*/ 404068 h 1187150"/>
                <a:gd name="connsiteX14" fmla="*/ 1276748 w 1320007"/>
                <a:gd name="connsiteY14" fmla="*/ 135844 h 1187150"/>
                <a:gd name="connsiteX15" fmla="*/ 1032908 w 1320007"/>
                <a:gd name="connsiteY15" fmla="*/ 13924 h 1187150"/>
                <a:gd name="connsiteX16" fmla="*/ 862220 w 1320007"/>
                <a:gd name="connsiteY16" fmla="*/ 38308 h 1187150"/>
                <a:gd name="connsiteX17" fmla="*/ 776876 w 1320007"/>
                <a:gd name="connsiteY17" fmla="*/ 330916 h 1187150"/>
                <a:gd name="connsiteX18" fmla="*/ 520844 w 1320007"/>
                <a:gd name="connsiteY18" fmla="*/ 221188 h 1187150"/>
                <a:gd name="connsiteX19" fmla="*/ 435500 w 1320007"/>
                <a:gd name="connsiteY19" fmla="*/ 172420 h 1187150"/>
                <a:gd name="connsiteX20" fmla="*/ 69740 w 1320007"/>
                <a:gd name="connsiteY20" fmla="*/ 208996 h 1187150"/>
                <a:gd name="connsiteX0" fmla="*/ 69740 w 1320007"/>
                <a:gd name="connsiteY0" fmla="*/ 221188 h 1148661"/>
                <a:gd name="connsiteX1" fmla="*/ 33164 w 1320007"/>
                <a:gd name="connsiteY1" fmla="*/ 440644 h 1148661"/>
                <a:gd name="connsiteX2" fmla="*/ 8780 w 1320007"/>
                <a:gd name="connsiteY2" fmla="*/ 745444 h 1148661"/>
                <a:gd name="connsiteX3" fmla="*/ 191660 w 1320007"/>
                <a:gd name="connsiteY3" fmla="*/ 940516 h 1148661"/>
                <a:gd name="connsiteX4" fmla="*/ 362348 w 1320007"/>
                <a:gd name="connsiteY4" fmla="*/ 1147780 h 1148661"/>
                <a:gd name="connsiteX5" fmla="*/ 325772 w 1320007"/>
                <a:gd name="connsiteY5" fmla="*/ 1013668 h 1148661"/>
                <a:gd name="connsiteX6" fmla="*/ 496460 w 1320007"/>
                <a:gd name="connsiteY6" fmla="*/ 977092 h 1148661"/>
                <a:gd name="connsiteX7" fmla="*/ 740300 w 1320007"/>
                <a:gd name="connsiteY7" fmla="*/ 1111204 h 1148661"/>
                <a:gd name="connsiteX8" fmla="*/ 923180 w 1320007"/>
                <a:gd name="connsiteY8" fmla="*/ 1123396 h 1148661"/>
                <a:gd name="connsiteX9" fmla="*/ 1191404 w 1320007"/>
                <a:gd name="connsiteY9" fmla="*/ 1062436 h 1148661"/>
                <a:gd name="connsiteX10" fmla="*/ 1240172 w 1320007"/>
                <a:gd name="connsiteY10" fmla="*/ 989284 h 1148661"/>
                <a:gd name="connsiteX11" fmla="*/ 1191404 w 1320007"/>
                <a:gd name="connsiteY11" fmla="*/ 782020 h 1148661"/>
                <a:gd name="connsiteX12" fmla="*/ 1313324 w 1320007"/>
                <a:gd name="connsiteY12" fmla="*/ 562564 h 1148661"/>
                <a:gd name="connsiteX13" fmla="*/ 1301132 w 1320007"/>
                <a:gd name="connsiteY13" fmla="*/ 404068 h 1148661"/>
                <a:gd name="connsiteX14" fmla="*/ 1276748 w 1320007"/>
                <a:gd name="connsiteY14" fmla="*/ 135844 h 1148661"/>
                <a:gd name="connsiteX15" fmla="*/ 1032908 w 1320007"/>
                <a:gd name="connsiteY15" fmla="*/ 13924 h 1148661"/>
                <a:gd name="connsiteX16" fmla="*/ 862220 w 1320007"/>
                <a:gd name="connsiteY16" fmla="*/ 38308 h 1148661"/>
                <a:gd name="connsiteX17" fmla="*/ 776876 w 1320007"/>
                <a:gd name="connsiteY17" fmla="*/ 330916 h 1148661"/>
                <a:gd name="connsiteX18" fmla="*/ 520844 w 1320007"/>
                <a:gd name="connsiteY18" fmla="*/ 221188 h 1148661"/>
                <a:gd name="connsiteX19" fmla="*/ 435500 w 1320007"/>
                <a:gd name="connsiteY19" fmla="*/ 172420 h 1148661"/>
                <a:gd name="connsiteX20" fmla="*/ 69740 w 1320007"/>
                <a:gd name="connsiteY20" fmla="*/ 208996 h 1148661"/>
                <a:gd name="connsiteX0" fmla="*/ 69740 w 1320007"/>
                <a:gd name="connsiteY0" fmla="*/ 221188 h 1129688"/>
                <a:gd name="connsiteX1" fmla="*/ 33164 w 1320007"/>
                <a:gd name="connsiteY1" fmla="*/ 440644 h 1129688"/>
                <a:gd name="connsiteX2" fmla="*/ 8780 w 1320007"/>
                <a:gd name="connsiteY2" fmla="*/ 745444 h 1129688"/>
                <a:gd name="connsiteX3" fmla="*/ 191660 w 1320007"/>
                <a:gd name="connsiteY3" fmla="*/ 940516 h 1129688"/>
                <a:gd name="connsiteX4" fmla="*/ 264812 w 1320007"/>
                <a:gd name="connsiteY4" fmla="*/ 977092 h 1129688"/>
                <a:gd name="connsiteX5" fmla="*/ 325772 w 1320007"/>
                <a:gd name="connsiteY5" fmla="*/ 1013668 h 1129688"/>
                <a:gd name="connsiteX6" fmla="*/ 496460 w 1320007"/>
                <a:gd name="connsiteY6" fmla="*/ 977092 h 1129688"/>
                <a:gd name="connsiteX7" fmla="*/ 740300 w 1320007"/>
                <a:gd name="connsiteY7" fmla="*/ 1111204 h 1129688"/>
                <a:gd name="connsiteX8" fmla="*/ 923180 w 1320007"/>
                <a:gd name="connsiteY8" fmla="*/ 1123396 h 1129688"/>
                <a:gd name="connsiteX9" fmla="*/ 1191404 w 1320007"/>
                <a:gd name="connsiteY9" fmla="*/ 1062436 h 1129688"/>
                <a:gd name="connsiteX10" fmla="*/ 1240172 w 1320007"/>
                <a:gd name="connsiteY10" fmla="*/ 989284 h 1129688"/>
                <a:gd name="connsiteX11" fmla="*/ 1191404 w 1320007"/>
                <a:gd name="connsiteY11" fmla="*/ 782020 h 1129688"/>
                <a:gd name="connsiteX12" fmla="*/ 1313324 w 1320007"/>
                <a:gd name="connsiteY12" fmla="*/ 562564 h 1129688"/>
                <a:gd name="connsiteX13" fmla="*/ 1301132 w 1320007"/>
                <a:gd name="connsiteY13" fmla="*/ 404068 h 1129688"/>
                <a:gd name="connsiteX14" fmla="*/ 1276748 w 1320007"/>
                <a:gd name="connsiteY14" fmla="*/ 135844 h 1129688"/>
                <a:gd name="connsiteX15" fmla="*/ 1032908 w 1320007"/>
                <a:gd name="connsiteY15" fmla="*/ 13924 h 1129688"/>
                <a:gd name="connsiteX16" fmla="*/ 862220 w 1320007"/>
                <a:gd name="connsiteY16" fmla="*/ 38308 h 1129688"/>
                <a:gd name="connsiteX17" fmla="*/ 776876 w 1320007"/>
                <a:gd name="connsiteY17" fmla="*/ 330916 h 1129688"/>
                <a:gd name="connsiteX18" fmla="*/ 520844 w 1320007"/>
                <a:gd name="connsiteY18" fmla="*/ 221188 h 1129688"/>
                <a:gd name="connsiteX19" fmla="*/ 435500 w 1320007"/>
                <a:gd name="connsiteY19" fmla="*/ 172420 h 1129688"/>
                <a:gd name="connsiteX20" fmla="*/ 69740 w 1320007"/>
                <a:gd name="connsiteY20" fmla="*/ 208996 h 1129688"/>
                <a:gd name="connsiteX0" fmla="*/ 41144 w 1291411"/>
                <a:gd name="connsiteY0" fmla="*/ 221188 h 1129688"/>
                <a:gd name="connsiteX1" fmla="*/ 4568 w 1291411"/>
                <a:gd name="connsiteY1" fmla="*/ 440644 h 1129688"/>
                <a:gd name="connsiteX2" fmla="*/ 150872 w 1291411"/>
                <a:gd name="connsiteY2" fmla="*/ 842980 h 1129688"/>
                <a:gd name="connsiteX3" fmla="*/ 163064 w 1291411"/>
                <a:gd name="connsiteY3" fmla="*/ 940516 h 1129688"/>
                <a:gd name="connsiteX4" fmla="*/ 236216 w 1291411"/>
                <a:gd name="connsiteY4" fmla="*/ 977092 h 1129688"/>
                <a:gd name="connsiteX5" fmla="*/ 297176 w 1291411"/>
                <a:gd name="connsiteY5" fmla="*/ 1013668 h 1129688"/>
                <a:gd name="connsiteX6" fmla="*/ 467864 w 1291411"/>
                <a:gd name="connsiteY6" fmla="*/ 977092 h 1129688"/>
                <a:gd name="connsiteX7" fmla="*/ 711704 w 1291411"/>
                <a:gd name="connsiteY7" fmla="*/ 1111204 h 1129688"/>
                <a:gd name="connsiteX8" fmla="*/ 894584 w 1291411"/>
                <a:gd name="connsiteY8" fmla="*/ 1123396 h 1129688"/>
                <a:gd name="connsiteX9" fmla="*/ 1162808 w 1291411"/>
                <a:gd name="connsiteY9" fmla="*/ 1062436 h 1129688"/>
                <a:gd name="connsiteX10" fmla="*/ 1211576 w 1291411"/>
                <a:gd name="connsiteY10" fmla="*/ 989284 h 1129688"/>
                <a:gd name="connsiteX11" fmla="*/ 1162808 w 1291411"/>
                <a:gd name="connsiteY11" fmla="*/ 782020 h 1129688"/>
                <a:gd name="connsiteX12" fmla="*/ 1284728 w 1291411"/>
                <a:gd name="connsiteY12" fmla="*/ 562564 h 1129688"/>
                <a:gd name="connsiteX13" fmla="*/ 1272536 w 1291411"/>
                <a:gd name="connsiteY13" fmla="*/ 404068 h 1129688"/>
                <a:gd name="connsiteX14" fmla="*/ 1248152 w 1291411"/>
                <a:gd name="connsiteY14" fmla="*/ 135844 h 1129688"/>
                <a:gd name="connsiteX15" fmla="*/ 1004312 w 1291411"/>
                <a:gd name="connsiteY15" fmla="*/ 13924 h 1129688"/>
                <a:gd name="connsiteX16" fmla="*/ 833624 w 1291411"/>
                <a:gd name="connsiteY16" fmla="*/ 38308 h 1129688"/>
                <a:gd name="connsiteX17" fmla="*/ 748280 w 1291411"/>
                <a:gd name="connsiteY17" fmla="*/ 330916 h 1129688"/>
                <a:gd name="connsiteX18" fmla="*/ 492248 w 1291411"/>
                <a:gd name="connsiteY18" fmla="*/ 221188 h 1129688"/>
                <a:gd name="connsiteX19" fmla="*/ 406904 w 1291411"/>
                <a:gd name="connsiteY19" fmla="*/ 172420 h 1129688"/>
                <a:gd name="connsiteX20" fmla="*/ 41144 w 1291411"/>
                <a:gd name="connsiteY20" fmla="*/ 208996 h 1129688"/>
                <a:gd name="connsiteX0" fmla="*/ 41144 w 1291411"/>
                <a:gd name="connsiteY0" fmla="*/ 213808 h 1122308"/>
                <a:gd name="connsiteX1" fmla="*/ 4568 w 1291411"/>
                <a:gd name="connsiteY1" fmla="*/ 433264 h 1122308"/>
                <a:gd name="connsiteX2" fmla="*/ 150872 w 1291411"/>
                <a:gd name="connsiteY2" fmla="*/ 835600 h 1122308"/>
                <a:gd name="connsiteX3" fmla="*/ 163064 w 1291411"/>
                <a:gd name="connsiteY3" fmla="*/ 933136 h 1122308"/>
                <a:gd name="connsiteX4" fmla="*/ 236216 w 1291411"/>
                <a:gd name="connsiteY4" fmla="*/ 969712 h 1122308"/>
                <a:gd name="connsiteX5" fmla="*/ 297176 w 1291411"/>
                <a:gd name="connsiteY5" fmla="*/ 1006288 h 1122308"/>
                <a:gd name="connsiteX6" fmla="*/ 467864 w 1291411"/>
                <a:gd name="connsiteY6" fmla="*/ 969712 h 1122308"/>
                <a:gd name="connsiteX7" fmla="*/ 711704 w 1291411"/>
                <a:gd name="connsiteY7" fmla="*/ 1103824 h 1122308"/>
                <a:gd name="connsiteX8" fmla="*/ 894584 w 1291411"/>
                <a:gd name="connsiteY8" fmla="*/ 1116016 h 1122308"/>
                <a:gd name="connsiteX9" fmla="*/ 1162808 w 1291411"/>
                <a:gd name="connsiteY9" fmla="*/ 1055056 h 1122308"/>
                <a:gd name="connsiteX10" fmla="*/ 1211576 w 1291411"/>
                <a:gd name="connsiteY10" fmla="*/ 981904 h 1122308"/>
                <a:gd name="connsiteX11" fmla="*/ 1162808 w 1291411"/>
                <a:gd name="connsiteY11" fmla="*/ 774640 h 1122308"/>
                <a:gd name="connsiteX12" fmla="*/ 1284728 w 1291411"/>
                <a:gd name="connsiteY12" fmla="*/ 555184 h 1122308"/>
                <a:gd name="connsiteX13" fmla="*/ 1272536 w 1291411"/>
                <a:gd name="connsiteY13" fmla="*/ 396688 h 1122308"/>
                <a:gd name="connsiteX14" fmla="*/ 1248152 w 1291411"/>
                <a:gd name="connsiteY14" fmla="*/ 128464 h 1122308"/>
                <a:gd name="connsiteX15" fmla="*/ 1004312 w 1291411"/>
                <a:gd name="connsiteY15" fmla="*/ 6544 h 1122308"/>
                <a:gd name="connsiteX16" fmla="*/ 833624 w 1291411"/>
                <a:gd name="connsiteY16" fmla="*/ 30928 h 1122308"/>
                <a:gd name="connsiteX17" fmla="*/ 650744 w 1291411"/>
                <a:gd name="connsiteY17" fmla="*/ 152848 h 1122308"/>
                <a:gd name="connsiteX18" fmla="*/ 492248 w 1291411"/>
                <a:gd name="connsiteY18" fmla="*/ 213808 h 1122308"/>
                <a:gd name="connsiteX19" fmla="*/ 406904 w 1291411"/>
                <a:gd name="connsiteY19" fmla="*/ 165040 h 1122308"/>
                <a:gd name="connsiteX20" fmla="*/ 41144 w 1291411"/>
                <a:gd name="connsiteY20" fmla="*/ 201616 h 1122308"/>
                <a:gd name="connsiteX0" fmla="*/ 41144 w 1311963"/>
                <a:gd name="connsiteY0" fmla="*/ 213808 h 1122308"/>
                <a:gd name="connsiteX1" fmla="*/ 4568 w 1311963"/>
                <a:gd name="connsiteY1" fmla="*/ 433264 h 1122308"/>
                <a:gd name="connsiteX2" fmla="*/ 150872 w 1311963"/>
                <a:gd name="connsiteY2" fmla="*/ 835600 h 1122308"/>
                <a:gd name="connsiteX3" fmla="*/ 163064 w 1311963"/>
                <a:gd name="connsiteY3" fmla="*/ 933136 h 1122308"/>
                <a:gd name="connsiteX4" fmla="*/ 236216 w 1311963"/>
                <a:gd name="connsiteY4" fmla="*/ 969712 h 1122308"/>
                <a:gd name="connsiteX5" fmla="*/ 297176 w 1311963"/>
                <a:gd name="connsiteY5" fmla="*/ 1006288 h 1122308"/>
                <a:gd name="connsiteX6" fmla="*/ 467864 w 1311963"/>
                <a:gd name="connsiteY6" fmla="*/ 969712 h 1122308"/>
                <a:gd name="connsiteX7" fmla="*/ 711704 w 1311963"/>
                <a:gd name="connsiteY7" fmla="*/ 1103824 h 1122308"/>
                <a:gd name="connsiteX8" fmla="*/ 894584 w 1311963"/>
                <a:gd name="connsiteY8" fmla="*/ 1116016 h 1122308"/>
                <a:gd name="connsiteX9" fmla="*/ 1162808 w 1311963"/>
                <a:gd name="connsiteY9" fmla="*/ 1055056 h 1122308"/>
                <a:gd name="connsiteX10" fmla="*/ 1211576 w 1311963"/>
                <a:gd name="connsiteY10" fmla="*/ 981904 h 1122308"/>
                <a:gd name="connsiteX11" fmla="*/ 1309112 w 1311963"/>
                <a:gd name="connsiteY11" fmla="*/ 799024 h 1122308"/>
                <a:gd name="connsiteX12" fmla="*/ 1284728 w 1311963"/>
                <a:gd name="connsiteY12" fmla="*/ 555184 h 1122308"/>
                <a:gd name="connsiteX13" fmla="*/ 1272536 w 1311963"/>
                <a:gd name="connsiteY13" fmla="*/ 396688 h 1122308"/>
                <a:gd name="connsiteX14" fmla="*/ 1248152 w 1311963"/>
                <a:gd name="connsiteY14" fmla="*/ 128464 h 1122308"/>
                <a:gd name="connsiteX15" fmla="*/ 1004312 w 1311963"/>
                <a:gd name="connsiteY15" fmla="*/ 6544 h 1122308"/>
                <a:gd name="connsiteX16" fmla="*/ 833624 w 1311963"/>
                <a:gd name="connsiteY16" fmla="*/ 30928 h 1122308"/>
                <a:gd name="connsiteX17" fmla="*/ 650744 w 1311963"/>
                <a:gd name="connsiteY17" fmla="*/ 152848 h 1122308"/>
                <a:gd name="connsiteX18" fmla="*/ 492248 w 1311963"/>
                <a:gd name="connsiteY18" fmla="*/ 213808 h 1122308"/>
                <a:gd name="connsiteX19" fmla="*/ 406904 w 1311963"/>
                <a:gd name="connsiteY19" fmla="*/ 165040 h 1122308"/>
                <a:gd name="connsiteX20" fmla="*/ 41144 w 1311963"/>
                <a:gd name="connsiteY20" fmla="*/ 201616 h 1122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311963" h="1122308">
                  <a:moveTo>
                    <a:pt x="41144" y="213808"/>
                  </a:moveTo>
                  <a:cubicBezTo>
                    <a:pt x="27936" y="279848"/>
                    <a:pt x="-13720" y="329632"/>
                    <a:pt x="4568" y="433264"/>
                  </a:cubicBezTo>
                  <a:cubicBezTo>
                    <a:pt x="22856" y="536896"/>
                    <a:pt x="124456" y="752288"/>
                    <a:pt x="150872" y="835600"/>
                  </a:cubicBezTo>
                  <a:cubicBezTo>
                    <a:pt x="177288" y="918912"/>
                    <a:pt x="148840" y="910784"/>
                    <a:pt x="163064" y="933136"/>
                  </a:cubicBezTo>
                  <a:cubicBezTo>
                    <a:pt x="177288" y="955488"/>
                    <a:pt x="213864" y="957520"/>
                    <a:pt x="236216" y="969712"/>
                  </a:cubicBezTo>
                  <a:cubicBezTo>
                    <a:pt x="258568" y="981904"/>
                    <a:pt x="258568" y="1006288"/>
                    <a:pt x="297176" y="1006288"/>
                  </a:cubicBezTo>
                  <a:cubicBezTo>
                    <a:pt x="335784" y="1006288"/>
                    <a:pt x="398776" y="953456"/>
                    <a:pt x="467864" y="969712"/>
                  </a:cubicBezTo>
                  <a:cubicBezTo>
                    <a:pt x="536952" y="985968"/>
                    <a:pt x="640584" y="1079440"/>
                    <a:pt x="711704" y="1103824"/>
                  </a:cubicBezTo>
                  <a:cubicBezTo>
                    <a:pt x="782824" y="1128208"/>
                    <a:pt x="819400" y="1124144"/>
                    <a:pt x="894584" y="1116016"/>
                  </a:cubicBezTo>
                  <a:cubicBezTo>
                    <a:pt x="969768" y="1107888"/>
                    <a:pt x="1109976" y="1077408"/>
                    <a:pt x="1162808" y="1055056"/>
                  </a:cubicBezTo>
                  <a:cubicBezTo>
                    <a:pt x="1215640" y="1032704"/>
                    <a:pt x="1187192" y="1024576"/>
                    <a:pt x="1211576" y="981904"/>
                  </a:cubicBezTo>
                  <a:cubicBezTo>
                    <a:pt x="1235960" y="939232"/>
                    <a:pt x="1296920" y="870144"/>
                    <a:pt x="1309112" y="799024"/>
                  </a:cubicBezTo>
                  <a:cubicBezTo>
                    <a:pt x="1321304" y="727904"/>
                    <a:pt x="1290824" y="622240"/>
                    <a:pt x="1284728" y="555184"/>
                  </a:cubicBezTo>
                  <a:cubicBezTo>
                    <a:pt x="1278632" y="488128"/>
                    <a:pt x="1278632" y="467808"/>
                    <a:pt x="1272536" y="396688"/>
                  </a:cubicBezTo>
                  <a:cubicBezTo>
                    <a:pt x="1266440" y="325568"/>
                    <a:pt x="1292856" y="193488"/>
                    <a:pt x="1248152" y="128464"/>
                  </a:cubicBezTo>
                  <a:cubicBezTo>
                    <a:pt x="1203448" y="63440"/>
                    <a:pt x="1073400" y="22800"/>
                    <a:pt x="1004312" y="6544"/>
                  </a:cubicBezTo>
                  <a:cubicBezTo>
                    <a:pt x="935224" y="-9712"/>
                    <a:pt x="892552" y="6544"/>
                    <a:pt x="833624" y="30928"/>
                  </a:cubicBezTo>
                  <a:cubicBezTo>
                    <a:pt x="774696" y="55312"/>
                    <a:pt x="707640" y="122368"/>
                    <a:pt x="650744" y="152848"/>
                  </a:cubicBezTo>
                  <a:cubicBezTo>
                    <a:pt x="593848" y="183328"/>
                    <a:pt x="532888" y="211776"/>
                    <a:pt x="492248" y="213808"/>
                  </a:cubicBezTo>
                  <a:cubicBezTo>
                    <a:pt x="451608" y="215840"/>
                    <a:pt x="482088" y="167072"/>
                    <a:pt x="406904" y="165040"/>
                  </a:cubicBezTo>
                  <a:cubicBezTo>
                    <a:pt x="331720" y="163008"/>
                    <a:pt x="41144" y="201616"/>
                    <a:pt x="41144" y="20161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420746" y="4376390"/>
              <a:ext cx="526642" cy="784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192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UNCONSTRAINED MINIMIZATION</a:t>
            </a:r>
            <a:endParaRPr lang="en-US" sz="3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Define r(x) = Z – h(x)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m</a:t>
                </a:r>
                <a:r>
                  <a:rPr lang="en-US" dirty="0" smtClean="0"/>
                  <a:t>, the residual</a:t>
                </a:r>
              </a:p>
              <a:p>
                <a:r>
                  <a:rPr lang="en-US" dirty="0" smtClean="0"/>
                  <a:t>Let f(x)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= (Z – h(x))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(z- h(x))               -&gt; </a:t>
                </a:r>
                <a:r>
                  <a:rPr lang="en-US" dirty="0" smtClean="0"/>
                  <a:t>(1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	 </a:t>
                </a:r>
                <a:r>
                  <a:rPr lang="en-US" dirty="0" smtClean="0"/>
                  <a:t>    = </a:t>
                </a:r>
                <a:r>
                  <a:rPr lang="en-US" dirty="0" err="1" smtClean="0"/>
                  <a:t>Z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Z</a:t>
                </a:r>
                <a:r>
                  <a:rPr lang="en-US" dirty="0" smtClean="0"/>
                  <a:t> – 2Z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h(x) + 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(x)h(x)</a:t>
                </a:r>
              </a:p>
              <a:p>
                <a:r>
                  <a:rPr lang="en-US" dirty="0" smtClean="0"/>
                  <a:t>We again seek to minimize f(x) with respect to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n</a:t>
                </a:r>
              </a:p>
              <a:p>
                <a:r>
                  <a:rPr lang="en-US" dirty="0" smtClean="0"/>
                  <a:t>Clearly,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 err="1" smtClean="0"/>
                  <a:t>x</a:t>
                </a:r>
                <a:r>
                  <a:rPr lang="en-US" dirty="0" err="1" smtClean="0"/>
                  <a:t>f</a:t>
                </a:r>
                <a:r>
                  <a:rPr lang="en-US" dirty="0" smtClean="0"/>
                  <a:t>(x) = -2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Z + </a:t>
                </a:r>
                <a:r>
                  <a:rPr lang="en-US" dirty="0"/>
                  <a:t>2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x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           -&gt; </a:t>
                </a:r>
                <a:r>
                  <a:rPr lang="en-US" dirty="0" smtClean="0"/>
                  <a:t>(2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		 </a:t>
                </a:r>
                <a:r>
                  <a:rPr lang="en-US" dirty="0" smtClean="0"/>
                  <a:t>    = 2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x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</m:oMath>
                </a14:m>
                <a:r>
                  <a:rPr lang="en-US" dirty="0" smtClean="0"/>
                  <a:t>[h(x) – Z]</a:t>
                </a:r>
              </a:p>
              <a:p>
                <a:pPr marL="0" indent="0">
                  <a:buNone/>
                </a:pPr>
                <a:r>
                  <a:rPr lang="en-US" dirty="0" smtClean="0"/>
                  <a:t>where 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</a:t>
                </a:r>
                <a:r>
                  <a:rPr lang="en-US" dirty="0" err="1" smtClean="0"/>
                  <a:t>D</a:t>
                </a:r>
                <a:r>
                  <a:rPr lang="en-US" baseline="-25000" dirty="0" err="1" smtClean="0"/>
                  <a:t>x</a:t>
                </a:r>
                <a:r>
                  <a:rPr lang="en-US" dirty="0" smtClean="0"/>
                  <a:t>(h) =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/>
                  <a:t>]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mxn</a:t>
                </a:r>
                <a:r>
                  <a:rPr lang="en-US" dirty="0" smtClean="0"/>
                  <a:t>, the Jacobian of h(x)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  <a:blipFill rotWithShape="0">
                <a:blip r:embed="rId3"/>
                <a:stretch>
                  <a:fillRect l="-1217" t="-1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8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DIFFICULTY OF FINDING </a:t>
            </a:r>
            <a:r>
              <a:rPr lang="en-US" sz="4000" b="1" smtClean="0"/>
              <a:t>NECESSARY CONDITIONS</a:t>
            </a:r>
            <a:endParaRPr lang="en-US" sz="40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Since h(x) is nonlinear,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 err="1"/>
                  <a:t>x</a:t>
                </a:r>
                <a:r>
                  <a:rPr lang="en-US" dirty="0" err="1"/>
                  <a:t>f</a:t>
                </a:r>
                <a:r>
                  <a:rPr lang="en-US" dirty="0"/>
                  <a:t>(x) </a:t>
                </a:r>
                <a:r>
                  <a:rPr lang="en-US" dirty="0" smtClean="0"/>
                  <a:t> is also nonlinear and solving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</a:t>
                </a:r>
                <a:r>
                  <a:rPr lang="en-US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 err="1"/>
                  <a:t>x</a:t>
                </a:r>
                <a:r>
                  <a:rPr lang="en-US" dirty="0" err="1"/>
                  <a:t>f</a:t>
                </a:r>
                <a:r>
                  <a:rPr lang="en-US" dirty="0"/>
                  <a:t>(x) </a:t>
                </a:r>
                <a:r>
                  <a:rPr lang="en-US" dirty="0" smtClean="0"/>
                  <a:t>= 0                          -&gt; </a:t>
                </a:r>
                <a:r>
                  <a:rPr lang="en-US" dirty="0" smtClean="0"/>
                  <a:t>(3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can be done only numerically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While there are number of packages to solve nonlinear equation of the type </a:t>
                </a:r>
                <a:r>
                  <a:rPr lang="en-US" dirty="0" smtClean="0"/>
                  <a:t>(3</a:t>
                </a:r>
                <a:r>
                  <a:rPr lang="en-US" dirty="0" smtClean="0"/>
                  <a:t>), we seek good approximate methods to find the minima of f(x)</a:t>
                </a:r>
                <a:endParaRPr lang="en-US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  <a:blipFill rotWithShape="0">
                <a:blip r:embed="rId2"/>
                <a:stretch>
                  <a:fillRect l="-1043" t="-1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0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FIRST ORDER APPROXIMATION OF h(x)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 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 be the current operating point</a:t>
                </a:r>
              </a:p>
              <a:p>
                <a:endParaRPr lang="en-US" dirty="0"/>
              </a:p>
              <a:p>
                <a:r>
                  <a:rPr lang="en-US" dirty="0" smtClean="0"/>
                  <a:t>Expand h(x) in a first order Taylor series in a small neighborhood around 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h(x) ≈ h(x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)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 smtClean="0"/>
                  <a:t>(h)(x – 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)                          -&gt; </a:t>
                </a:r>
                <a:r>
                  <a:rPr lang="en-US" dirty="0" smtClean="0"/>
                  <a:t>(4</a:t>
                </a:r>
                <a:r>
                  <a:rPr lang="en-US" dirty="0" smtClean="0"/>
                  <a:t>)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</a:t>
                </a:r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/>
                  <a:t>(h</a:t>
                </a:r>
                <a:r>
                  <a:rPr lang="en-US" dirty="0" smtClean="0"/>
                  <a:t>) is the Jacobian of h at x</a:t>
                </a:r>
                <a:r>
                  <a:rPr lang="en-US" baseline="-25000" dirty="0" smtClean="0"/>
                  <a:t>c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(4</a:t>
                </a:r>
                <a:r>
                  <a:rPr lang="en-US" dirty="0" smtClean="0"/>
                  <a:t>) is a linear approximation to h(x) around x</a:t>
                </a:r>
                <a:r>
                  <a:rPr lang="en-US" baseline="-25000" dirty="0" smtClean="0"/>
                  <a:t>c</a:t>
                </a: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  <a:blipFill rotWithShape="0">
                <a:blip r:embed="rId2"/>
                <a:stretch>
                  <a:fillRect l="-1043" t="-1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2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FIRST </a:t>
            </a:r>
            <a:r>
              <a:rPr lang="en-US" b="1" dirty="0" smtClean="0"/>
              <a:t>ORDER METHOD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We now replace h(x) in </a:t>
                </a:r>
                <a:r>
                  <a:rPr lang="en-US" dirty="0" smtClean="0"/>
                  <a:t>(1</a:t>
                </a:r>
                <a:r>
                  <a:rPr lang="en-US" dirty="0" smtClean="0"/>
                  <a:t>) by the right hand side of </a:t>
                </a:r>
                <a:r>
                  <a:rPr lang="en-US" dirty="0" smtClean="0"/>
                  <a:t>(4</a:t>
                </a:r>
                <a:r>
                  <a:rPr lang="en-US" dirty="0" smtClean="0"/>
                  <a:t>) and approximate f(x) by 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	Q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(x) = [g(x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) </a:t>
                </a:r>
                <a:r>
                  <a:rPr lang="en-US" dirty="0"/>
                  <a:t>–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/>
                  <a:t>(h)(x – x</a:t>
                </a:r>
                <a:r>
                  <a:rPr lang="en-US" baseline="-25000" dirty="0"/>
                  <a:t>c</a:t>
                </a:r>
                <a:r>
                  <a:rPr lang="en-US" dirty="0" smtClean="0"/>
                  <a:t>)]</a:t>
                </a:r>
                <a:r>
                  <a:rPr lang="en-US" baseline="30000" dirty="0" smtClean="0"/>
                  <a:t>T</a:t>
                </a:r>
                <a:r>
                  <a:rPr lang="en-US" dirty="0"/>
                  <a:t>[g(x</a:t>
                </a:r>
                <a:r>
                  <a:rPr lang="en-US" baseline="-25000" dirty="0"/>
                  <a:t>c</a:t>
                </a:r>
                <a:r>
                  <a:rPr lang="en-US" dirty="0"/>
                  <a:t>) –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/>
                  <a:t>(h)(x – x</a:t>
                </a:r>
                <a:r>
                  <a:rPr lang="en-US" baseline="-25000" dirty="0"/>
                  <a:t>c</a:t>
                </a:r>
                <a:r>
                  <a:rPr lang="en-US" dirty="0" smtClean="0"/>
                  <a:t>)]     -&gt; </a:t>
                </a:r>
                <a:r>
                  <a:rPr lang="en-US" dirty="0" smtClean="0"/>
                  <a:t>(5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with g(x) = Z – h(x)          -&gt; </a:t>
                </a:r>
                <a:r>
                  <a:rPr lang="en-US" dirty="0" smtClean="0"/>
                  <a:t>(6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Q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(x) is quadratic approximation to f(x) in  small neighborhood around x</a:t>
                </a:r>
                <a:r>
                  <a:rPr lang="en-US" baseline="-25000" dirty="0" smtClean="0"/>
                  <a:t>c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  <a:blipFill rotWithShape="0">
                <a:blip r:embed="rId2"/>
                <a:stretch>
                  <a:fillRect l="-1043" t="-1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5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GRADIENT AND HESSIAN OF Q</a:t>
            </a:r>
            <a:r>
              <a:rPr lang="en-US" b="1" baseline="-25000" dirty="0" smtClean="0"/>
              <a:t>1</a:t>
            </a:r>
            <a:r>
              <a:rPr lang="en-US" b="1" dirty="0" smtClean="0"/>
              <a:t>(x)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The Gradient and Hessian of Q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(x) are: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 smtClean="0"/>
                  <a:t>x</a:t>
                </a:r>
                <a:r>
                  <a:rPr lang="en-US" dirty="0" smtClean="0"/>
                  <a:t>Q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(x) = -2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 smtClean="0"/>
                  <a:t>(h)g(x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) + 2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/>
                  <a:t>(</a:t>
                </a:r>
                <a:r>
                  <a:rPr lang="en-US" dirty="0" smtClean="0"/>
                  <a:t>h)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 smtClean="0"/>
                  <a:t>(h)(x – 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)   -&gt; </a:t>
                </a:r>
                <a:r>
                  <a:rPr lang="en-US" dirty="0" smtClean="0"/>
                  <a:t>(</a:t>
                </a:r>
                <a:r>
                  <a:rPr lang="en-US" dirty="0"/>
                  <a:t>7</a:t>
                </a:r>
                <a:r>
                  <a:rPr lang="en-US" dirty="0" smtClean="0"/>
                  <a:t>)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and</a:t>
                </a:r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Q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(x</a:t>
                </a:r>
                <a:r>
                  <a:rPr lang="en-US" dirty="0"/>
                  <a:t>)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 smtClean="0"/>
                  <a:t>(h)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/>
                  <a:t>(</a:t>
                </a:r>
                <a:r>
                  <a:rPr lang="en-US" dirty="0" smtClean="0"/>
                  <a:t>h)                             -&gt; </a:t>
                </a:r>
                <a:r>
                  <a:rPr lang="en-US" dirty="0" smtClean="0"/>
                  <a:t>(8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If h and x</a:t>
                </a:r>
                <a:r>
                  <a:rPr lang="en-US" baseline="-25000" dirty="0" smtClean="0"/>
                  <a:t>c</a:t>
                </a:r>
                <a:r>
                  <a:rPr lang="en-US" dirty="0"/>
                  <a:t> </a:t>
                </a:r>
                <a:r>
                  <a:rPr lang="en-US" dirty="0" smtClean="0"/>
                  <a:t>are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/>
                  <a:t>(h) </a:t>
                </a:r>
                <a:r>
                  <a:rPr lang="en-US" dirty="0" smtClean="0"/>
                  <a:t>is of full rank, then Hessian is </a:t>
                </a:r>
                <a:r>
                  <a:rPr lang="en-US" dirty="0" err="1" smtClean="0"/>
                  <a:t>SPD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  <a:blipFill rotWithShape="0">
                <a:blip r:embed="rId2"/>
                <a:stretch>
                  <a:fillRect l="-1043" t="-1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5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MINIMIZER OF Q</a:t>
            </a:r>
            <a:r>
              <a:rPr lang="en-US" b="1" baseline="-25000" dirty="0" smtClean="0"/>
              <a:t>1</a:t>
            </a:r>
            <a:r>
              <a:rPr lang="en-US" b="1" dirty="0" smtClean="0"/>
              <a:t>(x)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Setting the right hand side of (9.7) to zero, we get the minimizer of Q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(x) as the solution of the normal equation: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/>
                  <a:t>(h)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/>
                  <a:t>(h</a:t>
                </a:r>
                <a:r>
                  <a:rPr lang="en-US" dirty="0" smtClean="0"/>
                  <a:t>)](x – 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)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bSup>
                  </m:oMath>
                </a14:m>
                <a:r>
                  <a:rPr lang="en-US" dirty="0"/>
                  <a:t>(</a:t>
                </a:r>
                <a:r>
                  <a:rPr lang="en-US" dirty="0" smtClean="0"/>
                  <a:t>h)g(x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)                  -&gt; </a:t>
                </a:r>
                <a:r>
                  <a:rPr lang="en-US" dirty="0" smtClean="0"/>
                  <a:t>(9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We now define the new operating point as </a:t>
                </a:r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c</a:t>
                </a:r>
                <a:r>
                  <a:rPr lang="en-US" baseline="30000" dirty="0" err="1" smtClean="0"/>
                  <a:t>new</a:t>
                </a:r>
                <a:r>
                  <a:rPr lang="en-US" dirty="0" smtClean="0"/>
                  <a:t> </a:t>
                </a:r>
                <a:r>
                  <a:rPr lang="en-US" dirty="0" smtClean="0">
                    <a:sym typeface="Wingdings" panose="05000000000000000000" pitchFamily="2" charset="2"/>
                  </a:rPr>
                  <a:t>&lt;-- x</a:t>
                </a:r>
                <a:r>
                  <a:rPr lang="en-US" baseline="-25000" dirty="0" smtClean="0">
                    <a:sym typeface="Wingdings" panose="05000000000000000000" pitchFamily="2" charset="2"/>
                  </a:rPr>
                  <a:t>c</a:t>
                </a:r>
                <a:r>
                  <a:rPr lang="en-US" dirty="0" smtClean="0">
                    <a:sym typeface="Wingdings" panose="05000000000000000000" pitchFamily="2" charset="2"/>
                  </a:rPr>
                  <a:t> + (x – x</a:t>
                </a:r>
                <a:r>
                  <a:rPr lang="en-US" baseline="-25000" dirty="0" smtClean="0">
                    <a:sym typeface="Wingdings" panose="05000000000000000000" pitchFamily="2" charset="2"/>
                  </a:rPr>
                  <a:t>c</a:t>
                </a:r>
                <a:r>
                  <a:rPr lang="en-US" dirty="0" smtClean="0">
                    <a:sym typeface="Wingdings" panose="05000000000000000000" pitchFamily="2" charset="2"/>
                  </a:rPr>
                  <a:t>)                        -&gt; </a:t>
                </a:r>
                <a:r>
                  <a:rPr lang="en-US" dirty="0" smtClean="0">
                    <a:sym typeface="Wingdings" panose="05000000000000000000" pitchFamily="2" charset="2"/>
                  </a:rPr>
                  <a:t>(10</a:t>
                </a:r>
                <a:r>
                  <a:rPr lang="en-US" dirty="0" smtClean="0">
                    <a:sym typeface="Wingdings" panose="05000000000000000000" pitchFamily="2" charset="2"/>
                  </a:rPr>
                  <a:t>)</a:t>
                </a:r>
              </a:p>
              <a:p>
                <a:pPr marL="0" indent="0">
                  <a:buNone/>
                </a:pPr>
                <a:endParaRPr lang="en-US" dirty="0">
                  <a:sym typeface="Wingdings" panose="05000000000000000000" pitchFamily="2" charset="2"/>
                </a:endParaRPr>
              </a:p>
              <a:p>
                <a:r>
                  <a:rPr lang="en-US" dirty="0" smtClean="0">
                    <a:sym typeface="Wingdings" panose="05000000000000000000" pitchFamily="2" charset="2"/>
                  </a:rPr>
                  <a:t>This whole process is repeated from the new operating point, until a suitable convergence is obtained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  <a:blipFill rotWithShape="0">
                <a:blip r:embed="rId2"/>
                <a:stretch>
                  <a:fillRect l="-1043" t="-1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5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SECOND ORDER APPROXIMATION OF h(x)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30448"/>
                <a:ext cx="10515600" cy="542755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When h(x) is strongly nonlinear, need to quality of approximation by including the second order team: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h(x) ≈ h(x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)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/>
                  <a:t>(</a:t>
                </a:r>
                <a:r>
                  <a:rPr lang="en-US" dirty="0" smtClean="0"/>
                  <a:t>h)y +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(</a:t>
                </a:r>
                <a:r>
                  <a:rPr lang="en-US" dirty="0" smtClean="0"/>
                  <a:t>h, y)              -&gt; </a:t>
                </a:r>
                <a:r>
                  <a:rPr lang="en-US" dirty="0" smtClean="0"/>
                  <a:t>(11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where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c</m:t>
                            </m:r>
                          </m:sub>
                        </m:sSub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(h, y) </a:t>
                </a:r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𝛻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𝛻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⋮</m:t>
                            </m:r>
                          </m:e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𝛻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 smtClean="0"/>
                  <a:t>                          -&gt; </a:t>
                </a:r>
                <a:r>
                  <a:rPr lang="en-US" dirty="0" smtClean="0"/>
                  <a:t>(12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where</a:t>
                </a:r>
              </a:p>
              <a:p>
                <a:pPr marL="0" indent="0">
                  <a:buNone/>
                </a:pPr>
                <a:r>
                  <a:rPr lang="en-US" dirty="0" smtClean="0"/>
                  <a:t>	  y = x – 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n</a:t>
                </a:r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𝛻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h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𝛻</m:t>
                        </m:r>
                      </m:e>
                      <m:sub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h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(x</a:t>
                </a:r>
                <a:r>
                  <a:rPr lang="en-US" baseline="-25000" dirty="0" smtClean="0"/>
                  <a:t>c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nxn</a:t>
                </a:r>
                <a:r>
                  <a:rPr lang="en-US" dirty="0" smtClean="0"/>
                  <a:t>  -&gt; </a:t>
                </a:r>
                <a:r>
                  <a:rPr lang="en-US" dirty="0" smtClean="0"/>
                  <a:t>(13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is the Hessian of the </a:t>
                </a:r>
                <a:r>
                  <a:rPr lang="en-US" dirty="0" err="1" smtClean="0"/>
                  <a:t>i</a:t>
                </a:r>
                <a:r>
                  <a:rPr lang="en-US" baseline="30000" dirty="0" err="1" smtClean="0"/>
                  <a:t>th</a:t>
                </a:r>
                <a:r>
                  <a:rPr lang="en-US" dirty="0" smtClean="0"/>
                  <a:t> component h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(x) of h(x) at x</a:t>
                </a:r>
                <a:r>
                  <a:rPr lang="en-US" baseline="-25000" dirty="0" smtClean="0"/>
                  <a:t>c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30448"/>
                <a:ext cx="10515600" cy="5427551"/>
              </a:xfrm>
              <a:blipFill rotWithShape="0">
                <a:blip r:embed="rId2"/>
                <a:stretch>
                  <a:fillRect l="-1043" t="-1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5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1364</TotalTime>
  <Words>396</Words>
  <Application>Microsoft Office PowerPoint</Application>
  <PresentationFormat>Widescreen</PresentationFormat>
  <Paragraphs>134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Wingdings</vt:lpstr>
      <vt:lpstr>Office Theme</vt:lpstr>
      <vt:lpstr>DETERMINISTIC, STATIC, NONLINEAR INVERSE PROBLEM</vt:lpstr>
      <vt:lpstr>NONLINEAR INVERSE PROBLEM</vt:lpstr>
      <vt:lpstr>UNCONSTRAINED MINIMIZATION</vt:lpstr>
      <vt:lpstr>DIFFICULTY OF FINDING NECESSARY CONDITIONS</vt:lpstr>
      <vt:lpstr>FIRST ORDER APPROXIMATION OF h(x)</vt:lpstr>
      <vt:lpstr>FIRST ORDER METHOD</vt:lpstr>
      <vt:lpstr>GRADIENT AND HESSIAN OF Q1(x)</vt:lpstr>
      <vt:lpstr>MINIMIZER OF Q1(x)</vt:lpstr>
      <vt:lpstr>SECOND ORDER APPROXIMATION OF h(x)</vt:lpstr>
      <vt:lpstr>SECOND ORDER METHOD</vt:lpstr>
      <vt:lpstr>GRADIENT AND HESSIAN OF Q2(x):</vt:lpstr>
      <vt:lpstr>MINIMIZER OF Q2(x)</vt:lpstr>
      <vt:lpstr>AN ITERATIVE SCHEME</vt:lpstr>
      <vt:lpstr>EXERCISES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Duc Nguyen</dc:creator>
  <cp:lastModifiedBy>Duc Nguyen</cp:lastModifiedBy>
  <cp:revision>173</cp:revision>
  <dcterms:created xsi:type="dcterms:W3CDTF">2015-09-06T00:59:29Z</dcterms:created>
  <dcterms:modified xsi:type="dcterms:W3CDTF">2015-10-25T20:09:14Z</dcterms:modified>
</cp:coreProperties>
</file>