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75" r:id="rId6"/>
    <p:sldId id="260" r:id="rId7"/>
    <p:sldId id="290" r:id="rId8"/>
    <p:sldId id="261" r:id="rId9"/>
    <p:sldId id="262" r:id="rId10"/>
    <p:sldId id="276" r:id="rId11"/>
    <p:sldId id="263" r:id="rId12"/>
    <p:sldId id="264" r:id="rId13"/>
    <p:sldId id="29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A996F5B-0F70-4F7F-BB32-41716435C37B}">
          <p14:sldIdLst>
            <p14:sldId id="256"/>
            <p14:sldId id="257"/>
            <p14:sldId id="258"/>
            <p14:sldId id="259"/>
            <p14:sldId id="275"/>
            <p14:sldId id="260"/>
            <p14:sldId id="290"/>
            <p14:sldId id="261"/>
            <p14:sldId id="262"/>
            <p14:sldId id="276"/>
            <p14:sldId id="263"/>
            <p14:sldId id="264"/>
            <p14:sldId id="29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966D40-88EF-42C9-A198-4136EFA5FE92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B4633-2BAE-4EC5-A72F-AD8E421A3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7962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A07E2-8E74-4F00-B99D-0010C634B3C9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9D7BAB-C59E-4DA7-8152-645ED2459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69943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9D7BAB-C59E-4DA7-8152-645ED24599F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85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9D7BAB-C59E-4DA7-8152-645ED24599F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636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679F-1AFD-452A-959E-3812583E870D}" type="datetime1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654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783C-40D3-4BB1-BFB5-71C0538203A0}" type="datetime1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267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8C852-B6DD-4FDC-9BF8-FA367363AA42}" type="datetime1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142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634D8-3DB1-4EE7-B3C8-F5CDFA22D9D4}" type="datetime1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520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20FE6-E6B7-4BA5-A06A-24C8138BF53B}" type="datetime1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65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105E7-8736-4E02-BFBB-684A93BBAB1C}" type="datetime1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30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3CE10-CC4B-421B-ADC3-0F165B95CD22}" type="datetime1">
              <a:rPr lang="en-US" smtClean="0"/>
              <a:t>10/25/2015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187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512DE-6C9B-4B1D-A8B5-EBC83BD15CD4}" type="datetime1">
              <a:rPr lang="en-US" smtClean="0"/>
              <a:t>10/25/2015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752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E0D1-51A6-4732-BBCB-B63D40B11A60}" type="datetime1">
              <a:rPr lang="en-US" smtClean="0"/>
              <a:t>10/25/2015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814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8987-7349-4053-B2A7-C54D26169DBD}" type="datetime1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73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17E2-B61C-4E1F-A2E8-4C30FA40DF87}" type="datetime1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475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4C8DC-9BBF-4B42-84A4-30480E9FCD69}" type="datetime1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891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varahan@ou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7100" y="1358900"/>
            <a:ext cx="10553700" cy="1312863"/>
          </a:xfrm>
        </p:spPr>
        <p:txBody>
          <a:bodyPr anchor="ctr">
            <a:normAutofit/>
          </a:bodyPr>
          <a:lstStyle/>
          <a:p>
            <a:r>
              <a:rPr lang="en-US" sz="4400" b="1" dirty="0" smtClean="0"/>
              <a:t>A GEOMETRIC VIEW OF LEAST SQUARES - PROJECTIONS</a:t>
            </a:r>
            <a:endParaRPr lang="en-US" sz="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599609"/>
            <a:ext cx="9626600" cy="3683496"/>
          </a:xfrm>
        </p:spPr>
        <p:txBody>
          <a:bodyPr anchor="ctr">
            <a:normAutofit lnSpcReduction="10000"/>
          </a:bodyPr>
          <a:lstStyle/>
          <a:p>
            <a:r>
              <a:rPr lang="en-US" sz="5400" dirty="0" smtClean="0"/>
              <a:t>AN OVERVIEW</a:t>
            </a:r>
          </a:p>
          <a:p>
            <a:endParaRPr lang="en-US" sz="2600" dirty="0" smtClean="0"/>
          </a:p>
          <a:p>
            <a:r>
              <a:rPr lang="en-US" sz="3600" dirty="0" smtClean="0"/>
              <a:t>S.</a:t>
            </a:r>
            <a:r>
              <a:rPr lang="en-US" sz="3600" b="1" dirty="0"/>
              <a:t>  </a:t>
            </a:r>
            <a:r>
              <a:rPr lang="en-US" sz="3600" dirty="0" err="1" smtClean="0"/>
              <a:t>Lakshmivarahan</a:t>
            </a:r>
            <a:endParaRPr lang="en-US" sz="3600" dirty="0" smtClean="0"/>
          </a:p>
          <a:p>
            <a:r>
              <a:rPr lang="en-US" sz="1800" i="1" dirty="0" smtClean="0"/>
              <a:t>School of Computer Science</a:t>
            </a:r>
          </a:p>
          <a:p>
            <a:r>
              <a:rPr lang="en-US" sz="1800" i="1" dirty="0" smtClean="0"/>
              <a:t>University of Oklahoma</a:t>
            </a:r>
          </a:p>
          <a:p>
            <a:r>
              <a:rPr lang="en-US" sz="1800" i="1" dirty="0" smtClean="0"/>
              <a:t>Norman, Ok – 73069, USA</a:t>
            </a:r>
          </a:p>
          <a:p>
            <a:r>
              <a:rPr lang="en-US" i="1" u="sng" dirty="0" smtClean="0">
                <a:hlinkClick r:id="rId3"/>
              </a:rPr>
              <a:t>varahan@ou.edu</a:t>
            </a:r>
            <a:endParaRPr lang="en-US" i="1" dirty="0"/>
          </a:p>
          <a:p>
            <a:r>
              <a:rPr lang="en-US" sz="1800" i="1" dirty="0" smtClean="0"/>
              <a:t>Date 10/23/2015</a:t>
            </a:r>
            <a:endParaRPr lang="en-US" sz="18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5029200" y="685800"/>
            <a:ext cx="23495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 smtClean="0"/>
              <a:t>Module - 8</a:t>
            </a:r>
            <a:endParaRPr 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1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P</a:t>
            </a:r>
            <a:r>
              <a:rPr lang="en-US" sz="4000" b="1" baseline="-25000" dirty="0" smtClean="0"/>
              <a:t>H</a:t>
            </a:r>
            <a:r>
              <a:rPr lang="en-US" sz="4000" b="1" dirty="0" smtClean="0"/>
              <a:t>(W) – OBLIQUE PROJECTION MATRIX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50848"/>
                <a:ext cx="10515600" cy="5407151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Verify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  <m:sup>
                        <m:r>
                          <a:rPr lang="en-US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 smtClean="0"/>
                  <a:t>(W) = P</a:t>
                </a:r>
                <a:r>
                  <a:rPr lang="en-US" baseline="-25000" dirty="0" smtClean="0"/>
                  <a:t>H</a:t>
                </a:r>
                <a:r>
                  <a:rPr lang="en-US" dirty="0" smtClean="0"/>
                  <a:t>(W) – idempotent</a:t>
                </a:r>
              </a:p>
              <a:p>
                <a:endParaRPr lang="en-US" dirty="0"/>
              </a:p>
              <a:p>
                <a:r>
                  <a:rPr lang="en-US" dirty="0" smtClean="0"/>
                  <a:t>Verify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T</m:t>
                        </m:r>
                      </m:sup>
                    </m:sSubSup>
                  </m:oMath>
                </a14:m>
                <a:r>
                  <a:rPr lang="en-US" dirty="0" smtClean="0"/>
                  <a:t>(W) ≠ P</a:t>
                </a:r>
                <a:r>
                  <a:rPr lang="en-US" baseline="-25000" dirty="0" smtClean="0"/>
                  <a:t>H</a:t>
                </a:r>
                <a:r>
                  <a:rPr lang="en-US" dirty="0" smtClean="0"/>
                  <a:t>(W) – not symmetric</a:t>
                </a:r>
              </a:p>
              <a:p>
                <a:endParaRPr lang="en-US" dirty="0"/>
              </a:p>
              <a:p>
                <a:r>
                  <a:rPr lang="en-US" dirty="0" smtClean="0"/>
                  <a:t>Hence, P</a:t>
                </a:r>
                <a:r>
                  <a:rPr lang="en-US" baseline="-25000" dirty="0" smtClean="0"/>
                  <a:t>H</a:t>
                </a:r>
                <a:r>
                  <a:rPr lang="en-US" dirty="0" smtClean="0"/>
                  <a:t>(W) is an oblique projection matrix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50848"/>
                <a:ext cx="10515600" cy="5407151"/>
              </a:xfrm>
              <a:blipFill rotWithShape="0">
                <a:blip r:embed="rId2"/>
                <a:stretch>
                  <a:fillRect l="-1043" t="-15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99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ILLUSTRATION: m = 2, n =1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93822"/>
                <a:ext cx="10515600" cy="5364177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Let H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eqArr>
                      </m:e>
                    </m:d>
                  </m:oMath>
                </a14:m>
                <a:r>
                  <a:rPr lang="en-US" dirty="0" smtClean="0"/>
                  <a:t>, Z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eqArr>
                      </m:e>
                    </m:d>
                  </m:oMath>
                </a14:m>
                <a:r>
                  <a:rPr lang="en-US" dirty="0"/>
                  <a:t>, </a:t>
                </a:r>
                <a:r>
                  <a:rPr lang="en-US" dirty="0" smtClean="0"/>
                  <a:t>x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R, W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dirty="0" smtClean="0"/>
              </a:p>
              <a:p>
                <a:r>
                  <a:rPr lang="en-US" b="0" i="0" dirty="0" err="1" smtClean="0">
                    <a:latin typeface="Cambria Math" panose="02040503050406030204" pitchFamily="18" charset="0"/>
                  </a:rPr>
                  <a:t>H</a:t>
                </a:r>
                <a:r>
                  <a:rPr lang="en-US" b="0" i="0" baseline="30000" dirty="0" err="1" smtClean="0">
                    <a:latin typeface="Cambria Math" panose="02040503050406030204" pitchFamily="18" charset="0"/>
                  </a:rPr>
                  <a:t>T</a:t>
                </a:r>
                <a:r>
                  <a:rPr lang="en-US" b="0" i="0" dirty="0" err="1" smtClean="0">
                    <a:latin typeface="Cambria Math" panose="02040503050406030204" pitchFamily="18" charset="0"/>
                  </a:rPr>
                  <a:t>WH</a:t>
                </a:r>
                <a:r>
                  <a:rPr lang="en-US" b="0" i="0" dirty="0" smtClean="0">
                    <a:latin typeface="Cambria Math" panose="02040503050406030204" pitchFamily="18" charset="0"/>
                  </a:rPr>
                  <a:t> = (W</a:t>
                </a:r>
                <a:r>
                  <a:rPr lang="en-US" b="0" i="0" baseline="-25000" dirty="0" smtClean="0">
                    <a:latin typeface="Cambria Math" panose="02040503050406030204" pitchFamily="18" charset="0"/>
                  </a:rPr>
                  <a:t>1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 smtClean="0"/>
                  <a:t> + 2ah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h</a:t>
                </a:r>
                <a:r>
                  <a:rPr lang="en-US" baseline="-25000" dirty="0" smtClean="0"/>
                  <a:t>2</a:t>
                </a:r>
                <a:r>
                  <a:rPr lang="en-US" dirty="0" smtClean="0"/>
                  <a:t> + W</a:t>
                </a:r>
                <a:r>
                  <a:rPr lang="en-US" baseline="-25000" dirty="0" smtClean="0"/>
                  <a:t>2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 smtClean="0"/>
                  <a:t>)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R</a:t>
                </a:r>
              </a:p>
              <a:p>
                <a:r>
                  <a:rPr lang="en-US" dirty="0" smtClean="0"/>
                  <a:t>P</a:t>
                </a:r>
                <a:r>
                  <a:rPr lang="en-US" baseline="-25000" dirty="0" smtClean="0"/>
                  <a:t>H</a:t>
                </a:r>
                <a:r>
                  <a:rPr lang="en-US" dirty="0" smtClean="0"/>
                  <a:t>(W)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𝑊𝐻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dirty="0" smtClean="0"/>
                  <a:t> HH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W</a:t>
                </a:r>
              </a:p>
              <a:p>
                <a:pPr marL="0" indent="0">
                  <a:buNone/>
                </a:pPr>
                <a:r>
                  <a:rPr lang="en-US" dirty="0" smtClean="0"/>
                  <a:t>	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𝑊𝐻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sSubSup>
                                <m:sSubSup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sSubSup>
                                <m:sSub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 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sSubSup>
                                <m:sSub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+ 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sSubSup>
                                <m:sSub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m:rPr>
                                  <m:brk m:alnAt="7"/>
                                </m:rPr>
                                <a:rPr lang="en-US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dirty="0" smtClean="0"/>
              </a:p>
              <a:p>
                <a:r>
                  <a:rPr lang="en-US" dirty="0" smtClean="0"/>
                  <a:t>Set h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 = 1, h</a:t>
                </a:r>
                <a:r>
                  <a:rPr lang="en-US" baseline="-25000" dirty="0" smtClean="0"/>
                  <a:t>2</a:t>
                </a:r>
                <a:r>
                  <a:rPr lang="en-US" dirty="0"/>
                  <a:t> = 0 =&gt; h =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eqArr>
                      </m:e>
                    </m:d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	 =&gt; P</a:t>
                </a:r>
                <a:r>
                  <a:rPr lang="en-US" baseline="-25000" dirty="0" smtClean="0"/>
                  <a:t>H</a:t>
                </a:r>
                <a:r>
                  <a:rPr lang="en-US" dirty="0" smtClean="0"/>
                  <a:t>(W)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Z</m:t>
                        </m:r>
                      </m:e>
                    </m:acc>
                  </m:oMath>
                </a14:m>
                <a:r>
                  <a:rPr lang="en-US" dirty="0" smtClean="0"/>
                  <a:t> = P</a:t>
                </a:r>
                <a:r>
                  <a:rPr lang="en-US" baseline="-25000" dirty="0" smtClean="0"/>
                  <a:t>H</a:t>
                </a:r>
                <a:r>
                  <a:rPr lang="en-US" dirty="0" smtClean="0"/>
                  <a:t>(W)Z =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𝑍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 </m:t>
                            </m:r>
                            <m:bar>
                              <m:barPr>
                                <m:pos m:val="top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bar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</m:ba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𝑍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eqArr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bar>
                  </m:oMath>
                </a14:m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93822"/>
                <a:ext cx="10515600" cy="5364177"/>
              </a:xfrm>
              <a:blipFill rotWithShape="0">
                <a:blip r:embed="rId2"/>
                <a:stretch>
                  <a:fillRect l="-1043" t="-4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71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ILLUSTRATION - CONTINUED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02876"/>
                <a:ext cx="10515600" cy="5355124"/>
              </a:xfrm>
            </p:spPr>
            <p:txBody>
              <a:bodyPr/>
              <a:lstStyle/>
              <a:p>
                <a:r>
                  <a:rPr lang="en-US" dirty="0" smtClean="0"/>
                  <a:t>r(x) = Z -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Z</m:t>
                        </m:r>
                      </m:e>
                    </m:acc>
                  </m:oMath>
                </a14:m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eqArr>
                      </m:e>
                    </m:d>
                  </m:oMath>
                </a14:m>
                <a:r>
                  <a:rPr lang="en-US" dirty="0" smtClean="0"/>
                  <a:t> -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𝑍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 </m:t>
                            </m:r>
                            <m:bar>
                              <m:barPr>
                                <m:pos m:val="top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bar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</m:ba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𝑍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bar>
                              <m:barPr>
                                <m:pos m:val="top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bar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</m:ba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dirty="0" smtClean="0"/>
                  <a:t>z</a:t>
                </a:r>
                <a:r>
                  <a:rPr lang="en-US" baseline="-25000" dirty="0" smtClean="0"/>
                  <a:t>2</a:t>
                </a:r>
                <a:endParaRPr lang="en-US" dirty="0" smtClean="0"/>
              </a:p>
              <a:p>
                <a:r>
                  <a:rPr lang="en-US" dirty="0" err="1" smtClean="0"/>
                  <a:t>r</a:t>
                </a:r>
                <a:r>
                  <a:rPr lang="en-US" baseline="30000" dirty="0" err="1" smtClean="0"/>
                  <a:t>T</a:t>
                </a:r>
                <a:r>
                  <a:rPr lang="en-US" dirty="0" smtClean="0"/>
                  <a:t>(x)H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d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begChr m:val="‖"/>
                        <m:endChr m:val="‖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</m:d>
                  </m:oMath>
                </a14:m>
                <a:r>
                  <a:rPr lang="en-US" baseline="-25000" dirty="0" smtClean="0"/>
                  <a:t>2</a:t>
                </a:r>
                <a:r>
                  <a:rPr lang="en-US" dirty="0" smtClean="0"/>
                  <a:t>cos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bar>
                      <m:barPr>
                        <m:pos m:val="top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bar>
                  </m:oMath>
                </a14:m>
                <a:r>
                  <a:rPr lang="en-US" dirty="0" smtClean="0"/>
                  <a:t>z</a:t>
                </a:r>
                <a:r>
                  <a:rPr lang="en-US" baseline="-25000" dirty="0" smtClean="0"/>
                  <a:t>2</a:t>
                </a:r>
                <a:r>
                  <a:rPr lang="en-US" dirty="0" smtClean="0"/>
                  <a:t> = z</a:t>
                </a:r>
                <a:r>
                  <a:rPr lang="en-US" baseline="-25000" dirty="0" smtClean="0"/>
                  <a:t>2</a:t>
                </a:r>
                <a:r>
                  <a:rPr lang="en-US" dirty="0" smtClean="0"/>
                  <a:t>(1 +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bar>
                  </m:oMath>
                </a14:m>
                <a:r>
                  <a:rPr lang="en-US" baseline="30000" dirty="0" smtClean="0"/>
                  <a:t>2</a:t>
                </a:r>
                <a:r>
                  <a:rPr lang="en-US" dirty="0" smtClean="0"/>
                  <a:t>)</a:t>
                </a:r>
                <a:r>
                  <a:rPr lang="en-US" baseline="30000" dirty="0" smtClean="0"/>
                  <a:t>½</a:t>
                </a:r>
                <a:r>
                  <a:rPr lang="en-US" dirty="0" smtClean="0"/>
                  <a:t>cos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  =&gt; cos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− 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bar>
                          <m:barPr>
                            <m:pos m:val="top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ba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(1+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bar>
                                  <m:barPr>
                                    <m:pos m:val="top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bar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</m:ba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 =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sSup>
                          <m:sSup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+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 </m:t>
                        </m:r>
                        <m:sSubSup>
                          <m:sSubSup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  <m:r>
                          <m:rPr>
                            <m:nor/>
                          </m:rPr>
                          <a:rPr lang="en-US" baseline="30000" dirty="0"/>
                          <m:t>½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r>
                  <a:rPr lang="en-US" dirty="0" smtClean="0"/>
                  <a:t>That is,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dirty="0" smtClean="0"/>
                  <a:t> &gt; 90</a:t>
                </a:r>
                <a:r>
                  <a:rPr lang="en-US" baseline="30000" dirty="0" smtClean="0"/>
                  <a:t>o</a:t>
                </a:r>
                <a:r>
                  <a:rPr lang="en-US" dirty="0" smtClean="0"/>
                  <a:t> and r(x) makes an obtuse angle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dirty="0" smtClean="0"/>
                  <a:t> with H  - see the illustration </a:t>
                </a:r>
                <a:endParaRPr lang="en-US" dirty="0" smtClean="0"/>
              </a:p>
              <a:p>
                <a:r>
                  <a:rPr lang="en-US" dirty="0" smtClean="0"/>
                  <a:t>When a = 0, cos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dirty="0" smtClean="0"/>
                  <a:t> = 0 and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dirty="0" smtClean="0"/>
                  <a:t> = 90 =&gt; Projection is orthogonal</a:t>
                </a:r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02876"/>
                <a:ext cx="10515600" cy="5355124"/>
              </a:xfrm>
              <a:blipFill rotWithShape="0"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12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8247887" y="2417824"/>
            <a:ext cx="2403346" cy="1765140"/>
            <a:chOff x="8247887" y="2417824"/>
            <a:chExt cx="2403346" cy="1765140"/>
          </a:xfrm>
        </p:grpSpPr>
        <p:cxnSp>
          <p:nvCxnSpPr>
            <p:cNvPr id="8" name="Straight Arrow Connector 7"/>
            <p:cNvCxnSpPr/>
            <p:nvPr/>
          </p:nvCxnSpPr>
          <p:spPr>
            <a:xfrm flipH="1" flipV="1">
              <a:off x="8711182" y="2417824"/>
              <a:ext cx="1" cy="155884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8247887" y="3684061"/>
              <a:ext cx="2316480" cy="1219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flipV="1">
              <a:off x="8711183" y="2915965"/>
              <a:ext cx="902208" cy="76809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V="1">
              <a:off x="8711183" y="3684061"/>
              <a:ext cx="1216151" cy="1219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9579863" y="2915965"/>
              <a:ext cx="338328" cy="7802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10005057" y="3227196"/>
              <a:ext cx="6461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ϴ</a:t>
              </a:r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9712453" y="3806066"/>
                  <a:ext cx="646176" cy="37689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𝑍</m:t>
                            </m:r>
                          </m:e>
                        </m:acc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12453" y="3806066"/>
                  <a:ext cx="646176" cy="376898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t="-8065" r="-566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1" name="Arc 20"/>
            <p:cNvSpPr/>
            <p:nvPr/>
          </p:nvSpPr>
          <p:spPr>
            <a:xfrm>
              <a:off x="9756646" y="3508994"/>
              <a:ext cx="329184" cy="397796"/>
            </a:xfrm>
            <a:prstGeom prst="arc">
              <a:avLst>
                <a:gd name="adj1" fmla="val 15075891"/>
                <a:gd name="adj2" fmla="val 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9595103" y="2501877"/>
              <a:ext cx="6461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Z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95412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5973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 smtClean="0"/>
              <a:t>EXERCISES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50848"/>
                <a:ext cx="10515600" cy="540715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8.1) Recall the formula</a:t>
                </a:r>
              </a:p>
              <a:p>
                <a:pPr marL="0" indent="0">
                  <a:buNone/>
                </a:pPr>
                <a:r>
                  <a:rPr lang="en-US" dirty="0"/>
                  <a:t>cos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− 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bar>
                          <m:barPr>
                            <m:pos m:val="top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bar>
                      </m:num>
                      <m:den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(1+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bar>
                                  <m:barPr>
                                    <m:pos m:val="top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bar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</m:ba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 . Plot the value of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dirty="0" smtClean="0"/>
                  <a:t> as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bar>
                  </m:oMath>
                </a14:m>
                <a:r>
                  <a:rPr lang="en-US" dirty="0" smtClean="0"/>
                  <a:t> ranges in the interval [-1, 1]</a:t>
                </a:r>
              </a:p>
              <a:p>
                <a:pPr marL="0" indent="0">
                  <a:buNone/>
                </a:pPr>
                <a:r>
                  <a:rPr lang="en-US" dirty="0" smtClean="0"/>
                  <a:t>8.2) Let </a:t>
                </a:r>
                <a:r>
                  <a:rPr lang="en-US" dirty="0"/>
                  <a:t>H</a:t>
                </a:r>
                <a:r>
                  <a:rPr lang="en-US" baseline="30000" dirty="0"/>
                  <a:t>+</a:t>
                </a:r>
                <a:r>
                  <a:rPr lang="en-US" dirty="0"/>
                  <a:t>(W) = (</a:t>
                </a:r>
                <a:r>
                  <a:rPr lang="en-US" dirty="0" err="1"/>
                  <a:t>H</a:t>
                </a:r>
                <a:r>
                  <a:rPr lang="en-US" baseline="30000" dirty="0" err="1"/>
                  <a:t>T</a:t>
                </a:r>
                <a:r>
                  <a:rPr lang="en-US" dirty="0" err="1"/>
                  <a:t>WH</a:t>
                </a:r>
                <a:r>
                  <a:rPr lang="en-US" dirty="0"/>
                  <a:t>)</a:t>
                </a:r>
                <a:r>
                  <a:rPr lang="en-US" baseline="30000" dirty="0"/>
                  <a:t>-1</a:t>
                </a:r>
                <a:r>
                  <a:rPr lang="en-US" dirty="0"/>
                  <a:t>H</a:t>
                </a:r>
                <a:r>
                  <a:rPr lang="en-US" baseline="30000" dirty="0"/>
                  <a:t>T</a:t>
                </a:r>
                <a:r>
                  <a:rPr lang="en-US" dirty="0"/>
                  <a:t>W </a:t>
                </a:r>
                <a:r>
                  <a:rPr lang="en-US" dirty="0" smtClean="0"/>
                  <a:t>is the expression for the weighted generalized inverse. Check </a:t>
                </a:r>
                <a:r>
                  <a:rPr lang="en-US" smtClean="0"/>
                  <a:t>if satisfies </a:t>
                </a:r>
                <a:r>
                  <a:rPr lang="en-US" dirty="0" smtClean="0"/>
                  <a:t>the Moore – Penrose condition in Module 3</a:t>
                </a:r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50848"/>
                <a:ext cx="10515600" cy="5407151"/>
              </a:xfrm>
              <a:blipFill rotWithShape="0">
                <a:blip r:embed="rId2"/>
                <a:stretch>
                  <a:fillRect l="-1217" t="-1804" r="-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67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PROJECTIONS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80456"/>
                <a:ext cx="10515600" cy="5377543"/>
              </a:xfrm>
            </p:spPr>
            <p:txBody>
              <a:bodyPr>
                <a:normAutofit/>
              </a:bodyPr>
              <a:lstStyle/>
              <a:p>
                <a:pPr marL="228600" lvl="2">
                  <a:spcBef>
                    <a:spcPts val="1000"/>
                  </a:spcBef>
                </a:pPr>
                <a:r>
                  <a:rPr lang="en-US" sz="2800" dirty="0" smtClean="0"/>
                  <a:t>Let Z = (Z</a:t>
                </a:r>
                <a:r>
                  <a:rPr lang="en-US" sz="2800" baseline="-25000" dirty="0" smtClean="0"/>
                  <a:t>1</a:t>
                </a:r>
                <a:r>
                  <a:rPr lang="en-US" sz="2800" dirty="0" smtClean="0"/>
                  <a:t>, Z</a:t>
                </a:r>
                <a:r>
                  <a:rPr lang="en-US" sz="2800" baseline="-25000" dirty="0" smtClean="0"/>
                  <a:t>2</a:t>
                </a:r>
                <a:r>
                  <a:rPr lang="en-US" sz="2800" dirty="0" smtClean="0"/>
                  <a:t>)</a:t>
                </a:r>
                <a:r>
                  <a:rPr lang="en-US" sz="2800" baseline="30000" dirty="0" smtClean="0"/>
                  <a:t>T</a:t>
                </a:r>
                <a:r>
                  <a:rPr lang="en-US" sz="2800" dirty="0" smtClean="0"/>
                  <a:t>, P</a:t>
                </a:r>
                <a:r>
                  <a:rPr lang="en-US" sz="2800" baseline="-25000" dirty="0" smtClean="0"/>
                  <a:t>1</a:t>
                </a:r>
                <a:r>
                  <a:rPr lang="en-US" sz="2800" dirty="0" smtClean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800" dirty="0" smtClean="0"/>
                  <a:t>, P</a:t>
                </a:r>
                <a:r>
                  <a:rPr lang="en-US" sz="2800" baseline="-25000" dirty="0" smtClean="0"/>
                  <a:t>2</a:t>
                </a:r>
                <a:r>
                  <a:rPr lang="en-US" sz="2800" dirty="0" smtClean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800" dirty="0" smtClean="0"/>
                  <a:t>, a &gt; 0</a:t>
                </a:r>
              </a:p>
              <a:p>
                <a:pPr marL="228600" lvl="2">
                  <a:spcBef>
                    <a:spcPts val="1000"/>
                  </a:spcBef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𝑍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dirty="0" smtClean="0"/>
                  <a:t> = P</a:t>
                </a:r>
                <a:r>
                  <a:rPr lang="en-US" sz="2800" baseline="-25000" dirty="0" smtClean="0"/>
                  <a:t>1</a:t>
                </a:r>
                <a:r>
                  <a:rPr lang="en-US" sz="2800" dirty="0" smtClean="0"/>
                  <a:t>Z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en-US" sz="28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𝑍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sz="2800" dirty="0" smtClean="0"/>
                  <a:t>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𝑍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dirty="0"/>
                  <a:t> = </a:t>
                </a:r>
                <a:r>
                  <a:rPr lang="en-US" sz="2800" dirty="0" smtClean="0"/>
                  <a:t>P</a:t>
                </a:r>
                <a:r>
                  <a:rPr lang="en-US" sz="2800" baseline="-25000" dirty="0" smtClean="0"/>
                  <a:t>2</a:t>
                </a:r>
                <a:r>
                  <a:rPr lang="en-US" sz="2800" dirty="0" smtClean="0"/>
                  <a:t>Z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𝑍</m:t>
                                </m:r>
                              </m:e>
                              <m:sub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sSub>
                              <m:sSub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𝑍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eqArr>
                      </m:e>
                    </m:d>
                  </m:oMath>
                </a14:m>
                <a:endParaRPr lang="en-US" sz="2800" dirty="0" smtClean="0"/>
              </a:p>
              <a:p>
                <a:pPr marL="228600" lvl="2">
                  <a:spcBef>
                    <a:spcPts val="1000"/>
                  </a:spcBef>
                </a:pPr>
                <a:endParaRPr lang="en-US" sz="2800" dirty="0"/>
              </a:p>
              <a:p>
                <a:pPr marL="228600" lvl="2">
                  <a:spcBef>
                    <a:spcPts val="1000"/>
                  </a:spcBef>
                </a:pPr>
                <a:endParaRPr lang="en-US" sz="2800" dirty="0" smtClean="0"/>
              </a:p>
              <a:p>
                <a:pPr marL="228600" lvl="2">
                  <a:spcBef>
                    <a:spcPts val="1000"/>
                  </a:spcBef>
                </a:pPr>
                <a:endParaRPr lang="en-US" sz="2800" dirty="0"/>
              </a:p>
              <a:p>
                <a:pPr marL="228600" lvl="2">
                  <a:spcBef>
                    <a:spcPts val="1000"/>
                  </a:spcBef>
                </a:pPr>
                <a:endParaRPr lang="en-US" sz="2800" dirty="0" smtClean="0"/>
              </a:p>
              <a:p>
                <a:pPr marL="0" lvl="2" indent="0">
                  <a:spcBef>
                    <a:spcPts val="1000"/>
                  </a:spcBef>
                  <a:buNone/>
                </a:pPr>
                <a:endParaRPr lang="en-US" sz="2800" dirty="0"/>
              </a:p>
              <a:p>
                <a:pPr marL="0" lvl="2" indent="0">
                  <a:spcBef>
                    <a:spcPts val="1000"/>
                  </a:spcBef>
                  <a:buNone/>
                </a:pPr>
                <a:endParaRPr lang="en-US" sz="28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80456"/>
                <a:ext cx="10515600" cy="5377543"/>
              </a:xfrm>
              <a:blipFill rotWithShape="0"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2</a:t>
            </a:fld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1231392" y="2984890"/>
            <a:ext cx="2316480" cy="2368674"/>
            <a:chOff x="1267968" y="2753316"/>
            <a:chExt cx="2316480" cy="2368674"/>
          </a:xfrm>
        </p:grpSpPr>
        <p:cxnSp>
          <p:nvCxnSpPr>
            <p:cNvPr id="13" name="Straight Arrow Connector 12"/>
            <p:cNvCxnSpPr/>
            <p:nvPr/>
          </p:nvCxnSpPr>
          <p:spPr>
            <a:xfrm flipH="1" flipV="1">
              <a:off x="1731263" y="3098499"/>
              <a:ext cx="1" cy="155884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1267968" y="4364736"/>
              <a:ext cx="2316480" cy="1219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flipV="1">
              <a:off x="1731264" y="3596640"/>
              <a:ext cx="902208" cy="76809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V="1">
              <a:off x="1731264" y="4364736"/>
              <a:ext cx="868680" cy="1219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2599944" y="3596640"/>
              <a:ext cx="0" cy="7802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Elbow Connector 23"/>
            <p:cNvCxnSpPr/>
            <p:nvPr/>
          </p:nvCxnSpPr>
          <p:spPr>
            <a:xfrm rot="16200000" flipH="1">
              <a:off x="2586010" y="4183161"/>
              <a:ext cx="195509" cy="167640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flipH="1">
              <a:off x="2078736" y="3041833"/>
              <a:ext cx="7620" cy="4876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2328672" y="3041833"/>
              <a:ext cx="0" cy="4937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2798065" y="3041833"/>
              <a:ext cx="0" cy="4937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>
              <a:off x="3017520" y="3035737"/>
              <a:ext cx="0" cy="4937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2938272" y="3877922"/>
              <a:ext cx="6461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90</a:t>
              </a:r>
              <a:r>
                <a:rPr lang="en-US" baseline="30000" dirty="0" smtClean="0"/>
                <a:t>o</a:t>
              </a:r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2301239" y="4567022"/>
                  <a:ext cx="646176" cy="37651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𝑍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01239" y="4567022"/>
                  <a:ext cx="646176" cy="376513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t="-1613" r="-1509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7" name="TextBox 36"/>
            <p:cNvSpPr txBox="1"/>
            <p:nvPr/>
          </p:nvSpPr>
          <p:spPr>
            <a:xfrm>
              <a:off x="1513331" y="4752658"/>
              <a:ext cx="10058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u="sng" dirty="0" smtClean="0"/>
                <a:t>Figure 1</a:t>
              </a:r>
              <a:endParaRPr lang="en-US" u="sng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182368" y="2753316"/>
              <a:ext cx="10058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LIGHT</a:t>
              </a:r>
              <a:endParaRPr lang="en-US" dirty="0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5077967" y="2889521"/>
            <a:ext cx="2403346" cy="2472362"/>
            <a:chOff x="5077967" y="2889521"/>
            <a:chExt cx="2403346" cy="2472362"/>
          </a:xfrm>
        </p:grpSpPr>
        <p:cxnSp>
          <p:nvCxnSpPr>
            <p:cNvPr id="41" name="Straight Arrow Connector 40"/>
            <p:cNvCxnSpPr/>
            <p:nvPr/>
          </p:nvCxnSpPr>
          <p:spPr>
            <a:xfrm flipH="1" flipV="1">
              <a:off x="5541262" y="3356608"/>
              <a:ext cx="1" cy="155884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>
              <a:off x="5077967" y="4622845"/>
              <a:ext cx="2316480" cy="1219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flipV="1">
              <a:off x="5541263" y="3854749"/>
              <a:ext cx="902208" cy="76809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 flipV="1">
              <a:off x="5541263" y="4622845"/>
              <a:ext cx="1216151" cy="1219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6409943" y="3854749"/>
              <a:ext cx="338328" cy="7802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>
              <a:off x="5663948" y="3267311"/>
              <a:ext cx="224787" cy="52031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5884162" y="3258853"/>
              <a:ext cx="254509" cy="53486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6096000" y="3258853"/>
              <a:ext cx="233172" cy="49723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>
              <a:off x="6329172" y="3258853"/>
              <a:ext cx="213361" cy="5143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/>
          </p:nvSpPr>
          <p:spPr>
            <a:xfrm>
              <a:off x="6835137" y="4165980"/>
              <a:ext cx="6461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ϴ</a:t>
              </a:r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TextBox 51"/>
                <p:cNvSpPr txBox="1"/>
                <p:nvPr/>
              </p:nvSpPr>
              <p:spPr>
                <a:xfrm>
                  <a:off x="6542533" y="4744850"/>
                  <a:ext cx="646176" cy="37651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𝑍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2" name="TextBox 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42533" y="4744850"/>
                  <a:ext cx="646176" cy="376513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t="-1613" r="-1509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3" name="TextBox 52"/>
            <p:cNvSpPr txBox="1"/>
            <p:nvPr/>
          </p:nvSpPr>
          <p:spPr>
            <a:xfrm>
              <a:off x="5561075" y="4992551"/>
              <a:ext cx="10058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u="sng" dirty="0" smtClean="0"/>
                <a:t>Figure 2</a:t>
              </a:r>
              <a:endParaRPr lang="en-US" u="sng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254747" y="2889521"/>
              <a:ext cx="10058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LIGHT</a:t>
              </a:r>
              <a:endParaRPr lang="en-US" dirty="0"/>
            </a:p>
          </p:txBody>
        </p:sp>
        <p:sp>
          <p:nvSpPr>
            <p:cNvPr id="60" name="Arc 59"/>
            <p:cNvSpPr/>
            <p:nvPr/>
          </p:nvSpPr>
          <p:spPr>
            <a:xfrm>
              <a:off x="6586726" y="4447778"/>
              <a:ext cx="329184" cy="397796"/>
            </a:xfrm>
            <a:prstGeom prst="arc">
              <a:avLst>
                <a:gd name="adj1" fmla="val 15075891"/>
                <a:gd name="adj2" fmla="val 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922019" y="5376598"/>
                <a:ext cx="2255522" cy="12099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𝑍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400" dirty="0" smtClean="0"/>
                  <a:t> - orthogonal projection of Z on the x</a:t>
                </a:r>
                <a:r>
                  <a:rPr lang="en-US" sz="2400" baseline="-25000" dirty="0" smtClean="0"/>
                  <a:t>1</a:t>
                </a:r>
                <a:r>
                  <a:rPr lang="en-US" sz="2400" dirty="0" smtClean="0"/>
                  <a:t> - axis</a:t>
                </a:r>
                <a:endParaRPr lang="en-US" sz="2400" dirty="0"/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019" y="5376598"/>
                <a:ext cx="2255522" cy="1209947"/>
              </a:xfrm>
              <a:prstGeom prst="rect">
                <a:avLst/>
              </a:prstGeom>
              <a:blipFill rotWithShape="0">
                <a:blip r:embed="rId5"/>
                <a:stretch>
                  <a:fillRect l="-4054" t="-3030" b="-106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5077967" y="5425993"/>
                <a:ext cx="2255522" cy="12099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𝑍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400" dirty="0" smtClean="0"/>
                  <a:t> - oblique projection of Z on the x</a:t>
                </a:r>
                <a:r>
                  <a:rPr lang="en-US" sz="2400" baseline="-25000" dirty="0" smtClean="0"/>
                  <a:t>1</a:t>
                </a:r>
                <a:r>
                  <a:rPr lang="en-US" sz="2400" dirty="0" smtClean="0"/>
                  <a:t> - axis</a:t>
                </a:r>
                <a:endParaRPr lang="en-US" sz="2400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7967" y="5425993"/>
                <a:ext cx="2255522" cy="1209947"/>
              </a:xfrm>
              <a:prstGeom prst="rect">
                <a:avLst/>
              </a:prstGeom>
              <a:blipFill rotWithShape="0">
                <a:blip r:embed="rId6"/>
                <a:stretch>
                  <a:fillRect l="-4054" t="-3015" b="-100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8269221" y="3272309"/>
                <a:ext cx="2255522" cy="8410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</m:acc>
                  </m:oMath>
                </a14:m>
                <a:r>
                  <a:rPr lang="en-US" sz="2400" dirty="0" smtClean="0"/>
                  <a:t> - Shadow of Z on the x</a:t>
                </a:r>
                <a:r>
                  <a:rPr lang="en-US" sz="2400" baseline="-25000" dirty="0" smtClean="0"/>
                  <a:t>1</a:t>
                </a:r>
                <a:r>
                  <a:rPr lang="en-US" sz="2400" dirty="0" smtClean="0"/>
                  <a:t>- axis</a:t>
                </a:r>
                <a:endParaRPr lang="en-US" sz="2400" dirty="0"/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9221" y="3272309"/>
                <a:ext cx="2255522" cy="841064"/>
              </a:xfrm>
              <a:prstGeom prst="rect">
                <a:avLst/>
              </a:prstGeom>
              <a:blipFill rotWithShape="0">
                <a:blip r:embed="rId7"/>
                <a:stretch>
                  <a:fillRect l="-4054" t="-5797" r="-1351" b="-15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extBox 70"/>
          <p:cNvSpPr txBox="1"/>
          <p:nvPr/>
        </p:nvSpPr>
        <p:spPr>
          <a:xfrm>
            <a:off x="6522719" y="3651542"/>
            <a:ext cx="646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z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2642617" y="3658119"/>
            <a:ext cx="646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2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PROJECTION MATRICES/OPERATORS</a:t>
            </a:r>
            <a:endParaRPr lang="en-US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50848"/>
                <a:ext cx="10515600" cy="5407151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P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 – </a:t>
                </a:r>
                <a:r>
                  <a:rPr lang="en-US" u="sng" dirty="0" smtClean="0"/>
                  <a:t>orthogonal</a:t>
                </a:r>
                <a:r>
                  <a:rPr lang="en-US" dirty="0" smtClean="0"/>
                  <a:t> projection matrix</a:t>
                </a:r>
              </a:p>
              <a:p>
                <a:r>
                  <a:rPr lang="en-US" dirty="0" smtClean="0"/>
                  <a:t>P</a:t>
                </a:r>
                <a:r>
                  <a:rPr lang="en-US" baseline="-25000" dirty="0" smtClean="0"/>
                  <a:t>2</a:t>
                </a:r>
                <a:r>
                  <a:rPr lang="en-US" dirty="0" smtClean="0"/>
                  <a:t> </a:t>
                </a:r>
                <a:r>
                  <a:rPr lang="en-US" dirty="0"/>
                  <a:t>– </a:t>
                </a:r>
                <a:r>
                  <a:rPr lang="en-US" u="sng" dirty="0" smtClean="0"/>
                  <a:t>oblique</a:t>
                </a:r>
                <a:r>
                  <a:rPr lang="en-US" dirty="0" smtClean="0"/>
                  <a:t> </a:t>
                </a:r>
                <a:r>
                  <a:rPr lang="en-US" dirty="0"/>
                  <a:t>projection </a:t>
                </a:r>
                <a:r>
                  <a:rPr lang="en-US" dirty="0" smtClean="0"/>
                  <a:t>matrix</a:t>
                </a:r>
              </a:p>
              <a:p>
                <a:r>
                  <a:rPr lang="en-US" dirty="0" smtClean="0"/>
                  <a:t>Every projection matrix is </a:t>
                </a:r>
                <a:r>
                  <a:rPr lang="en-US" u="sng" dirty="0" smtClean="0"/>
                  <a:t>idempotent</a:t>
                </a:r>
                <a:r>
                  <a:rPr lang="en-US" dirty="0" smtClean="0"/>
                  <a:t>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 smtClean="0"/>
                  <a:t> = P</a:t>
                </a:r>
                <a:r>
                  <a:rPr lang="en-US" baseline="-25000" dirty="0"/>
                  <a:t>1</a:t>
                </a:r>
                <a:endParaRPr lang="en-US" baseline="-25000" dirty="0" smtClean="0"/>
              </a:p>
              <a:p>
                <a:pPr marL="0" indent="0">
                  <a:buNone/>
                </a:pPr>
                <a:r>
                  <a:rPr lang="en-US" baseline="-25000" dirty="0"/>
                  <a:t>	</a:t>
                </a:r>
                <a:r>
                  <a:rPr lang="en-US" baseline="-25000" dirty="0" smtClean="0"/>
                  <a:t>					</a:t>
                </a:r>
                <a:r>
                  <a:rPr lang="en-US" dirty="0" smtClean="0"/>
                  <a:t>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/>
                  <a:t> = P</a:t>
                </a:r>
                <a:r>
                  <a:rPr lang="en-US" baseline="-25000" dirty="0"/>
                  <a:t>2</a:t>
                </a:r>
              </a:p>
              <a:p>
                <a:r>
                  <a:rPr lang="en-US" dirty="0" smtClean="0"/>
                  <a:t>Every </a:t>
                </a:r>
                <a:r>
                  <a:rPr lang="en-US" u="sng" dirty="0" smtClean="0"/>
                  <a:t>orthogonal</a:t>
                </a:r>
                <a:r>
                  <a:rPr lang="en-US" dirty="0"/>
                  <a:t> </a:t>
                </a:r>
                <a:r>
                  <a:rPr lang="en-US" dirty="0" smtClean="0"/>
                  <a:t>projection matrix is </a:t>
                </a:r>
                <a:r>
                  <a:rPr lang="en-US" u="sng" dirty="0" smtClean="0"/>
                  <a:t>symmetric</a:t>
                </a:r>
                <a:r>
                  <a:rPr lang="en-US" dirty="0" smtClean="0"/>
                  <a:t>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a:rPr lang="en-US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T</m:t>
                        </m:r>
                      </m:sup>
                    </m:sSubSup>
                  </m:oMath>
                </a14:m>
                <a:r>
                  <a:rPr lang="en-US" dirty="0" smtClean="0"/>
                  <a:t> = P</a:t>
                </a:r>
                <a:r>
                  <a:rPr lang="en-US" baseline="-25000" dirty="0" smtClean="0"/>
                  <a:t>1</a:t>
                </a:r>
                <a:endParaRPr lang="en-US" dirty="0" smtClean="0"/>
              </a:p>
              <a:p>
                <a:r>
                  <a:rPr lang="en-US" dirty="0"/>
                  <a:t>Every </a:t>
                </a:r>
                <a:r>
                  <a:rPr lang="en-US" u="sng" dirty="0" smtClean="0"/>
                  <a:t>oblique</a:t>
                </a:r>
                <a:r>
                  <a:rPr lang="en-US" dirty="0" smtClean="0"/>
                  <a:t> </a:t>
                </a:r>
                <a:r>
                  <a:rPr lang="en-US" dirty="0"/>
                  <a:t>projection matrix is </a:t>
                </a:r>
                <a:r>
                  <a:rPr lang="en-US" u="sng" dirty="0" smtClean="0"/>
                  <a:t>not symmetric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T</m:t>
                        </m:r>
                      </m:sup>
                    </m:sSubSup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≠ P</a:t>
                </a:r>
                <a:r>
                  <a:rPr lang="en-US" baseline="-25000" dirty="0" smtClean="0"/>
                  <a:t>2</a:t>
                </a:r>
              </a:p>
              <a:p>
                <a:r>
                  <a:rPr lang="en-US" dirty="0" smtClean="0"/>
                  <a:t>Every projection matrix is </a:t>
                </a:r>
                <a:r>
                  <a:rPr lang="en-US" u="sng" dirty="0" smtClean="0"/>
                  <a:t>singular</a:t>
                </a:r>
                <a:r>
                  <a:rPr lang="en-US" dirty="0" smtClean="0"/>
                  <a:t>, that is, rank deficient: </a:t>
                </a:r>
                <a:r>
                  <a:rPr lang="en-US" dirty="0" err="1" smtClean="0"/>
                  <a:t>det</a:t>
                </a:r>
                <a:r>
                  <a:rPr lang="en-US" dirty="0" smtClean="0"/>
                  <a:t>(P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) = 0, </a:t>
                </a:r>
                <a:r>
                  <a:rPr lang="en-US" dirty="0" err="1" smtClean="0"/>
                  <a:t>det</a:t>
                </a:r>
                <a:r>
                  <a:rPr lang="en-US" dirty="0" smtClean="0"/>
                  <a:t>(P</a:t>
                </a:r>
                <a:r>
                  <a:rPr lang="en-US" baseline="-25000" dirty="0" smtClean="0"/>
                  <a:t>2</a:t>
                </a:r>
                <a:r>
                  <a:rPr lang="en-US" dirty="0" smtClean="0"/>
                  <a:t>) = 0</a:t>
                </a:r>
                <a:endParaRPr lang="en-US" dirty="0"/>
              </a:p>
              <a:p>
                <a:endParaRPr lang="en-US" dirty="0"/>
              </a:p>
              <a:p>
                <a:endParaRPr lang="en-US" u="sng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50848"/>
                <a:ext cx="10515600" cy="5407151"/>
              </a:xfrm>
              <a:blipFill rotWithShape="0">
                <a:blip r:embed="rId3"/>
                <a:stretch>
                  <a:fillRect l="-1043" t="-1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28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ORDINARY LEAST SQUARES AND ORTHOGONAL PROJECTION</a:t>
            </a:r>
            <a:endParaRPr lang="en-US" sz="32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39089"/>
                <a:ext cx="10515600" cy="5318911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 smtClean="0"/>
                  <a:t>Let </a:t>
                </a:r>
                <a:r>
                  <a:rPr lang="en-US" sz="2400" dirty="0"/>
                  <a:t>H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smtClean="0"/>
                  <a:t>R</a:t>
                </a:r>
                <a:r>
                  <a:rPr lang="en-US" sz="2400" baseline="30000" dirty="0" smtClean="0"/>
                  <a:t>m</a:t>
                </a:r>
                <a:r>
                  <a:rPr lang="en-US" sz="2400" dirty="0" smtClean="0"/>
                  <a:t> and </a:t>
                </a:r>
                <a:r>
                  <a:rPr lang="en-US" dirty="0" smtClean="0"/>
                  <a:t>Z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R</a:t>
                </a:r>
                <a:r>
                  <a:rPr lang="en-US" baseline="30000" dirty="0" smtClean="0"/>
                  <a:t>m</a:t>
                </a:r>
                <a:r>
                  <a:rPr lang="en-US" dirty="0" smtClean="0"/>
                  <a:t> and Z ≠ H</a:t>
                </a:r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r>
                  <a:rPr lang="en-US" u="sng" dirty="0" smtClean="0"/>
                  <a:t>A geometric fact</a:t>
                </a:r>
                <a:r>
                  <a:rPr lang="en-US" dirty="0" smtClean="0"/>
                  <a:t>: </a:t>
                </a:r>
                <a:r>
                  <a:rPr lang="en-US" dirty="0" smtClean="0"/>
                  <a:t>The shortest distance between a line and a point </a:t>
                </a:r>
                <a:r>
                  <a:rPr lang="en-US" u="sng" dirty="0" smtClean="0"/>
                  <a:t>not</a:t>
                </a:r>
                <a:r>
                  <a:rPr lang="en-US" dirty="0" smtClean="0"/>
                  <a:t> on the line, is the length of the perpendicular from the point to the line</a:t>
                </a:r>
              </a:p>
              <a:p>
                <a:r>
                  <a:rPr lang="en-US" dirty="0" smtClean="0"/>
                  <a:t>Referring to the figure, let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Z</m:t>
                        </m:r>
                      </m:e>
                    </m:acc>
                  </m:oMath>
                </a14:m>
                <a:r>
                  <a:rPr lang="en-US" dirty="0" smtClean="0"/>
                  <a:t> be the point where the perpendicular line from the point Z (tip of the vector Z) intersects the vector H</a:t>
                </a:r>
              </a:p>
              <a:p>
                <a:r>
                  <a:rPr lang="en-US" dirty="0" smtClean="0"/>
                  <a:t>Then, </a:t>
                </a:r>
                <a:r>
                  <a:rPr lang="en-US" dirty="0" smtClean="0"/>
                  <a:t>r </a:t>
                </a:r>
                <a:r>
                  <a:rPr lang="en-US" dirty="0" smtClean="0"/>
                  <a:t>= Z -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Z</m:t>
                        </m:r>
                      </m:e>
                    </m:acc>
                  </m:oMath>
                </a14:m>
                <a:r>
                  <a:rPr lang="en-US" dirty="0" smtClean="0"/>
                  <a:t> is perpendicular to H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39089"/>
                <a:ext cx="10515600" cy="5318911"/>
              </a:xfrm>
              <a:blipFill rotWithShape="0">
                <a:blip r:embed="rId2"/>
                <a:stretch>
                  <a:fillRect l="-1043" t="-1833" b="-14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4</a:t>
            </a:fld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5199888" y="1882213"/>
            <a:ext cx="646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3799048" y="1872385"/>
            <a:ext cx="4159091" cy="2323377"/>
            <a:chOff x="3803904" y="1980399"/>
            <a:chExt cx="4159091" cy="2323377"/>
          </a:xfrm>
        </p:grpSpPr>
        <p:cxnSp>
          <p:nvCxnSpPr>
            <p:cNvPr id="9" name="Straight Arrow Connector 8"/>
            <p:cNvCxnSpPr/>
            <p:nvPr/>
          </p:nvCxnSpPr>
          <p:spPr>
            <a:xfrm flipH="1" flipV="1">
              <a:off x="4596384" y="2060448"/>
              <a:ext cx="12192" cy="224332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V="1">
              <a:off x="3803904" y="3706368"/>
              <a:ext cx="3279648" cy="365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V="1">
              <a:off x="4608576" y="2304288"/>
              <a:ext cx="914400" cy="143865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flipV="1">
              <a:off x="4608576" y="2462784"/>
              <a:ext cx="2645664" cy="128016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522976" y="2304288"/>
              <a:ext cx="426720" cy="7802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V="1">
              <a:off x="4608576" y="3084576"/>
              <a:ext cx="1341120" cy="65836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V="1">
              <a:off x="5881497" y="2854201"/>
              <a:ext cx="220980" cy="1379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6092952" y="2867153"/>
              <a:ext cx="72390" cy="1249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6007703" y="2349731"/>
              <a:ext cx="6461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90</a:t>
              </a:r>
              <a:r>
                <a:rPr lang="en-US" baseline="30000" dirty="0" smtClean="0"/>
                <a:t>o</a:t>
              </a:r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5693854" y="1980399"/>
                  <a:ext cx="923449" cy="37689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r = Z - </a:t>
                  </a:r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Z</m:t>
                          </m:r>
                        </m:e>
                      </m:acc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93854" y="1980399"/>
                  <a:ext cx="923449" cy="376898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5263" t="-4839" r="-23684" b="-2580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2" name="TextBox 41"/>
            <p:cNvSpPr txBox="1"/>
            <p:nvPr/>
          </p:nvSpPr>
          <p:spPr>
            <a:xfrm>
              <a:off x="7316819" y="2180526"/>
              <a:ext cx="6461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H</a:t>
              </a:r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6002845" y="3071120"/>
                  <a:ext cx="954405" cy="3767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Z</m:t>
                          </m:r>
                        </m:e>
                      </m:acc>
                    </m:oMath>
                  </a14:m>
                  <a:r>
                    <a:rPr lang="en-US" dirty="0" smtClean="0"/>
                    <a:t> = </a:t>
                  </a:r>
                  <a:r>
                    <a:rPr lang="en-US" dirty="0" err="1" smtClean="0"/>
                    <a:t>Hx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02845" y="3071120"/>
                  <a:ext cx="954405" cy="376770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t="-4839" b="-2580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5" name="TextBox 44"/>
              <p:cNvSpPr txBox="1"/>
              <p:nvPr/>
            </p:nvSpPr>
            <p:spPr>
              <a:xfrm>
                <a:off x="8145638" y="2040305"/>
                <a:ext cx="3020663" cy="12200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r = </a:t>
                </a:r>
                <a:r>
                  <a:rPr lang="en-US" sz="2400" dirty="0" smtClean="0"/>
                  <a:t>(Z </a:t>
                </a:r>
                <a:r>
                  <a:rPr lang="en-US" sz="2400" dirty="0"/>
                  <a:t>-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Z</m:t>
                        </m:r>
                      </m:e>
                    </m:acc>
                  </m:oMath>
                </a14:m>
                <a:r>
                  <a:rPr lang="en-US" sz="2400" dirty="0" smtClean="0"/>
                  <a:t>) </a:t>
                </a:r>
                <a:r>
                  <a:rPr lang="en-US" sz="2400" dirty="0" smtClean="0"/>
                  <a:t>Ʇ H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Z</m:t>
                        </m:r>
                      </m:e>
                    </m:acc>
                  </m:oMath>
                </a14:m>
                <a:r>
                  <a:rPr lang="en-US" sz="2400" dirty="0" smtClean="0"/>
                  <a:t>  is the orthogonal projection Z onto H</a:t>
                </a:r>
                <a:endParaRPr lang="en-US" sz="2400" dirty="0"/>
              </a:p>
            </p:txBody>
          </p:sp>
        </mc:Choice>
        <mc:Fallback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5638" y="2040305"/>
                <a:ext cx="3020663" cy="1220078"/>
              </a:xfrm>
              <a:prstGeom prst="rect">
                <a:avLst/>
              </a:prstGeom>
              <a:blipFill rotWithShape="0">
                <a:blip r:embed="rId5"/>
                <a:stretch>
                  <a:fillRect l="-2621" t="-3000" r="-605" b="-10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430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ORTHOGONAL PROJECTION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39089"/>
                <a:ext cx="10515600" cy="5318911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Since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Z</m:t>
                        </m:r>
                      </m:e>
                    </m:acc>
                  </m:oMath>
                </a14:m>
                <a:r>
                  <a:rPr lang="en-US" dirty="0" smtClean="0"/>
                  <a:t> is a vector in the direction H, there is a scalar x</a:t>
                </a:r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R such that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</m:t>
                    </m:r>
                    <m:acc>
                      <m:accPr>
                        <m:chr m:val="̂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Z</m:t>
                        </m:r>
                      </m:e>
                    </m:acc>
                  </m:oMath>
                </a14:m>
                <a:r>
                  <a:rPr lang="en-US" dirty="0" smtClean="0"/>
                  <a:t> = </a:t>
                </a:r>
                <a:r>
                  <a:rPr lang="en-US" dirty="0" err="1" smtClean="0"/>
                  <a:t>Hx</a:t>
                </a:r>
                <a:endParaRPr lang="en-US" dirty="0" smtClean="0"/>
              </a:p>
              <a:p>
                <a:r>
                  <a:rPr lang="en-US" dirty="0" smtClean="0"/>
                  <a:t>Combining: r = Z -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Z</m:t>
                        </m:r>
                      </m:e>
                    </m:acc>
                  </m:oMath>
                </a14:m>
                <a:r>
                  <a:rPr lang="en-US" dirty="0" smtClean="0"/>
                  <a:t> = (Z – </a:t>
                </a:r>
                <a:r>
                  <a:rPr lang="en-US" dirty="0" err="1" smtClean="0"/>
                  <a:t>Hx</a:t>
                </a:r>
                <a:r>
                  <a:rPr lang="en-US" dirty="0" smtClean="0"/>
                  <a:t>) Ʇ H</a:t>
                </a:r>
              </a:p>
              <a:p>
                <a:r>
                  <a:rPr lang="en-US" dirty="0" smtClean="0"/>
                  <a:t>That is: 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(Z – </a:t>
                </a:r>
                <a:r>
                  <a:rPr lang="en-US" dirty="0" err="1" smtClean="0"/>
                  <a:t>Hx</a:t>
                </a:r>
                <a:r>
                  <a:rPr lang="en-US" dirty="0" smtClean="0"/>
                  <a:t>) = 0 leads to the least square solution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=&gt; (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H</a:t>
                </a:r>
                <a:r>
                  <a:rPr lang="en-US" dirty="0" smtClean="0"/>
                  <a:t>)x = 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Z</a:t>
                </a:r>
                <a:r>
                  <a:rPr lang="en-US" dirty="0" smtClean="0"/>
                  <a:t> or </a:t>
                </a:r>
                <a:r>
                  <a:rPr lang="en-US" dirty="0" err="1" smtClean="0"/>
                  <a:t>x</a:t>
                </a:r>
                <a:r>
                  <a:rPr lang="en-US" baseline="-25000" dirty="0" err="1" smtClean="0"/>
                  <a:t>LS</a:t>
                </a:r>
                <a:r>
                  <a:rPr lang="en-US" dirty="0" smtClean="0"/>
                  <a:t> = (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H</a:t>
                </a:r>
                <a:r>
                  <a:rPr lang="en-US" dirty="0" smtClean="0"/>
                  <a:t>)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Z</a:t>
                </a:r>
              </a:p>
              <a:p>
                <a:r>
                  <a:rPr lang="en-US" dirty="0" smtClean="0"/>
                  <a:t>Then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Z</m:t>
                        </m:r>
                      </m:e>
                    </m:acc>
                  </m:oMath>
                </a14:m>
                <a:r>
                  <a:rPr lang="en-US" dirty="0" smtClean="0"/>
                  <a:t> = </a:t>
                </a:r>
                <a:r>
                  <a:rPr lang="en-US" dirty="0" err="1" smtClean="0"/>
                  <a:t>Hx</a:t>
                </a:r>
                <a:r>
                  <a:rPr lang="en-US" baseline="-25000" dirty="0" err="1" smtClean="0"/>
                  <a:t>LS</a:t>
                </a:r>
                <a:r>
                  <a:rPr lang="en-US" dirty="0" smtClean="0"/>
                  <a:t> = H(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H</a:t>
                </a:r>
                <a:r>
                  <a:rPr lang="en-US" dirty="0" smtClean="0"/>
                  <a:t>)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Z = P</a:t>
                </a:r>
                <a:r>
                  <a:rPr lang="en-US" baseline="-25000" dirty="0" smtClean="0"/>
                  <a:t>H</a:t>
                </a:r>
                <a:r>
                  <a:rPr lang="en-US" dirty="0" smtClean="0"/>
                  <a:t>Z</a:t>
                </a:r>
              </a:p>
              <a:p>
                <a:r>
                  <a:rPr lang="en-US" dirty="0" smtClean="0"/>
                  <a:t>P</a:t>
                </a:r>
                <a:r>
                  <a:rPr lang="en-US" baseline="-25000" dirty="0" smtClean="0"/>
                  <a:t>H</a:t>
                </a:r>
                <a:r>
                  <a:rPr lang="en-US" dirty="0" smtClean="0"/>
                  <a:t> = H(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H</a:t>
                </a:r>
                <a:r>
                  <a:rPr lang="en-US" dirty="0" smtClean="0"/>
                  <a:t>)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 smtClean="0"/>
                  <a:t>R</a:t>
                </a:r>
                <a:r>
                  <a:rPr lang="en-US" baseline="30000" dirty="0" err="1" smtClean="0"/>
                  <a:t>mxm</a:t>
                </a:r>
                <a:r>
                  <a:rPr lang="en-US" dirty="0" smtClean="0"/>
                  <a:t> is called the </a:t>
                </a:r>
                <a:r>
                  <a:rPr lang="en-US" u="sng" dirty="0" smtClean="0"/>
                  <a:t>orthogonal projection matrix</a:t>
                </a:r>
                <a:r>
                  <a:rPr lang="en-US" dirty="0" smtClean="0"/>
                  <a:t> induced by H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39089"/>
                <a:ext cx="10515600" cy="5318911"/>
              </a:xfrm>
              <a:blipFill rotWithShape="0">
                <a:blip r:embed="rId2"/>
                <a:stretch>
                  <a:fillRect l="-1043" t="-16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42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GENERALIZATION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84768"/>
                <a:ext cx="10515600" cy="5373231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Let H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 smtClean="0"/>
                  <a:t>R</a:t>
                </a:r>
                <a:r>
                  <a:rPr lang="en-US" baseline="30000" dirty="0" err="1" smtClean="0"/>
                  <a:t>mxn</a:t>
                </a:r>
                <a:r>
                  <a:rPr lang="en-US" dirty="0" smtClean="0"/>
                  <a:t>, z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R</a:t>
                </a:r>
                <a:r>
                  <a:rPr lang="en-US" baseline="30000" dirty="0" smtClean="0"/>
                  <a:t>m</a:t>
                </a:r>
                <a:r>
                  <a:rPr lang="en-US" dirty="0" smtClean="0"/>
                  <a:t> and m &gt; n ≥ 1</a:t>
                </a:r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r>
                  <a:rPr lang="en-US" dirty="0" smtClean="0"/>
                  <a:t>Referring to the figure: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r </a:t>
                </a:r>
                <a:r>
                  <a:rPr lang="en-US" dirty="0"/>
                  <a:t>= </a:t>
                </a:r>
                <a:r>
                  <a:rPr lang="en-US" dirty="0" smtClean="0"/>
                  <a:t>(Z </a:t>
                </a:r>
                <a:r>
                  <a:rPr lang="en-US" dirty="0"/>
                  <a:t>-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Z</m:t>
                        </m:r>
                      </m:e>
                    </m:acc>
                  </m:oMath>
                </a14:m>
                <a:r>
                  <a:rPr lang="en-US" dirty="0" smtClean="0"/>
                  <a:t>) </a:t>
                </a:r>
                <a:r>
                  <a:rPr lang="en-US" dirty="0"/>
                  <a:t>Ʇ </a:t>
                </a:r>
                <a:r>
                  <a:rPr lang="en-US" dirty="0" smtClean="0"/>
                  <a:t>columns of H</a:t>
                </a:r>
              </a:p>
              <a:p>
                <a:r>
                  <a:rPr lang="en-US" dirty="0" smtClean="0"/>
                  <a:t>Since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Z</m:t>
                        </m:r>
                      </m:e>
                    </m:acc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 smtClean="0"/>
                  <a:t> SPAN(H), there exist x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 smtClean="0"/>
                  <a:t> R</a:t>
                </a:r>
                <a:r>
                  <a:rPr lang="en-US" baseline="30000" dirty="0" smtClean="0"/>
                  <a:t>n</a:t>
                </a:r>
                <a:r>
                  <a:rPr lang="en-US" dirty="0" smtClean="0"/>
                  <a:t>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Z</m:t>
                        </m:r>
                      </m:e>
                    </m:acc>
                  </m:oMath>
                </a14:m>
                <a:r>
                  <a:rPr lang="en-US" dirty="0" smtClean="0"/>
                  <a:t> = </a:t>
                </a:r>
                <a:r>
                  <a:rPr lang="en-US" dirty="0" err="1" smtClean="0"/>
                  <a:t>Hx</a:t>
                </a:r>
                <a:endParaRPr lang="en-US" dirty="0" smtClean="0"/>
              </a:p>
              <a:p>
                <a:r>
                  <a:rPr lang="en-US" dirty="0" smtClean="0"/>
                  <a:t>Combining: </a:t>
                </a:r>
                <a:r>
                  <a:rPr lang="en-US" dirty="0"/>
                  <a:t>r = </a:t>
                </a:r>
                <a:r>
                  <a:rPr lang="en-US" dirty="0" smtClean="0"/>
                  <a:t>(Z – </a:t>
                </a:r>
                <a:r>
                  <a:rPr lang="en-US" dirty="0" err="1" smtClean="0"/>
                  <a:t>Hx</a:t>
                </a:r>
                <a:r>
                  <a:rPr lang="en-US" dirty="0" smtClean="0"/>
                  <a:t>) </a:t>
                </a:r>
                <a:r>
                  <a:rPr lang="en-US" dirty="0" smtClean="0"/>
                  <a:t>Ʇ H 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84768"/>
                <a:ext cx="10515600" cy="5373231"/>
              </a:xfrm>
              <a:blipFill rotWithShape="0">
                <a:blip r:embed="rId2"/>
                <a:stretch>
                  <a:fillRect l="-1043" t="-19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6</a:t>
            </a:fld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1885808" y="2144910"/>
            <a:ext cx="4535613" cy="2323377"/>
            <a:chOff x="2933416" y="2315598"/>
            <a:chExt cx="4535613" cy="2323377"/>
          </a:xfrm>
        </p:grpSpPr>
        <p:sp>
          <p:nvSpPr>
            <p:cNvPr id="18" name="TextBox 17"/>
            <p:cNvSpPr txBox="1"/>
            <p:nvPr/>
          </p:nvSpPr>
          <p:spPr>
            <a:xfrm>
              <a:off x="6446330" y="2515725"/>
              <a:ext cx="10226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SPAN(H)</a:t>
              </a:r>
              <a:endParaRPr lang="en-US" dirty="0"/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2933416" y="2315598"/>
              <a:ext cx="3450336" cy="2323377"/>
              <a:chOff x="2933416" y="2327276"/>
              <a:chExt cx="3450336" cy="2323377"/>
            </a:xfrm>
          </p:grpSpPr>
          <p:cxnSp>
            <p:nvCxnSpPr>
              <p:cNvPr id="8" name="Straight Arrow Connector 7"/>
              <p:cNvCxnSpPr/>
              <p:nvPr/>
            </p:nvCxnSpPr>
            <p:spPr>
              <a:xfrm flipH="1" flipV="1">
                <a:off x="3725896" y="2407325"/>
                <a:ext cx="12192" cy="2243328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/>
              <p:cNvCxnSpPr/>
              <p:nvPr/>
            </p:nvCxnSpPr>
            <p:spPr>
              <a:xfrm flipV="1">
                <a:off x="2933416" y="4053245"/>
                <a:ext cx="3279648" cy="3657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/>
              <p:cNvCxnSpPr/>
              <p:nvPr/>
            </p:nvCxnSpPr>
            <p:spPr>
              <a:xfrm flipV="1">
                <a:off x="3738088" y="2651165"/>
                <a:ext cx="914400" cy="143865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Arrow Connector 10"/>
              <p:cNvCxnSpPr/>
              <p:nvPr/>
            </p:nvCxnSpPr>
            <p:spPr>
              <a:xfrm flipV="1">
                <a:off x="3738088" y="2809661"/>
                <a:ext cx="2645664" cy="128016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4652488" y="2651165"/>
                <a:ext cx="426720" cy="7802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Arrow Connector 12"/>
              <p:cNvCxnSpPr/>
              <p:nvPr/>
            </p:nvCxnSpPr>
            <p:spPr>
              <a:xfrm flipV="1">
                <a:off x="3738088" y="3431453"/>
                <a:ext cx="1341120" cy="658368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flipV="1">
                <a:off x="5011009" y="3201078"/>
                <a:ext cx="220980" cy="1379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222464" y="3214030"/>
                <a:ext cx="72390" cy="1249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TextBox 15"/>
              <p:cNvSpPr txBox="1"/>
              <p:nvPr/>
            </p:nvSpPr>
            <p:spPr>
              <a:xfrm>
                <a:off x="5137215" y="2696608"/>
                <a:ext cx="64617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90</a:t>
                </a:r>
                <a:r>
                  <a:rPr lang="en-US" baseline="30000" dirty="0" smtClean="0"/>
                  <a:t>o</a:t>
                </a:r>
                <a:endParaRPr lang="en-US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" name="TextBox 16"/>
                  <p:cNvSpPr txBox="1"/>
                  <p:nvPr/>
                </p:nvSpPr>
                <p:spPr>
                  <a:xfrm>
                    <a:off x="4823366" y="2327276"/>
                    <a:ext cx="923449" cy="37689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r = Z - </a:t>
                    </a:r>
                    <a14:m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Z</m:t>
                            </m:r>
                          </m:e>
                        </m:acc>
                      </m:oMath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7" name="TextBox 1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823366" y="2327276"/>
                    <a:ext cx="923449" cy="376898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 l="-5263" t="-6452" r="-23684" b="-2580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5132357" y="3417997"/>
                    <a:ext cx="954405" cy="37677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Z</m:t>
                            </m:r>
                          </m:e>
                        </m:acc>
                      </m:oMath>
                    </a14:m>
                    <a:r>
                      <a:rPr lang="en-US" dirty="0" smtClean="0"/>
                      <a:t> = </a:t>
                    </a:r>
                    <a:r>
                      <a:rPr lang="en-US" dirty="0" err="1" smtClean="0"/>
                      <a:t>Hx</a:t>
                    </a:r>
                    <a:endParaRPr lang="en-US" dirty="0"/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32357" y="3417997"/>
                    <a:ext cx="954405" cy="376770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 t="-6452" b="-2580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7469029" y="2515725"/>
                <a:ext cx="3020663" cy="19587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r = </a:t>
                </a:r>
                <a:r>
                  <a:rPr lang="en-US" sz="2400" dirty="0" smtClean="0"/>
                  <a:t>(Z </a:t>
                </a:r>
                <a:r>
                  <a:rPr lang="en-US" sz="2400" dirty="0"/>
                  <a:t>-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Z</m:t>
                        </m:r>
                      </m:e>
                    </m:acc>
                  </m:oMath>
                </a14:m>
                <a:r>
                  <a:rPr lang="en-US" sz="2400" dirty="0" smtClean="0"/>
                  <a:t>) </a:t>
                </a:r>
                <a:r>
                  <a:rPr lang="en-US" sz="2400" dirty="0" smtClean="0"/>
                  <a:t>Ʇ SPAN(H)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Z</m:t>
                        </m:r>
                      </m:e>
                    </m:acc>
                  </m:oMath>
                </a14:m>
                <a:r>
                  <a:rPr lang="en-US" sz="2400" dirty="0" smtClean="0"/>
                  <a:t>  is the orthogonal projection Z onto the SPAN(H)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x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smtClean="0"/>
                  <a:t>R</a:t>
                </a:r>
                <a:r>
                  <a:rPr lang="en-US" sz="2400" baseline="30000" dirty="0" smtClean="0"/>
                  <a:t>n</a:t>
                </a:r>
                <a:endParaRPr lang="en-US" sz="2400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9029" y="2515725"/>
                <a:ext cx="3020663" cy="1958741"/>
              </a:xfrm>
              <a:prstGeom prst="rect">
                <a:avLst/>
              </a:prstGeom>
              <a:blipFill rotWithShape="0">
                <a:blip r:embed="rId5"/>
                <a:stretch>
                  <a:fillRect l="-2621" t="-1869" r="-605" b="-62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2945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GENERALIZATION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84768"/>
                <a:ext cx="10515600" cy="5373231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That is, 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(Z – </a:t>
                </a:r>
                <a:r>
                  <a:rPr lang="en-US" dirty="0" err="1" smtClean="0"/>
                  <a:t>Hx</a:t>
                </a:r>
                <a:r>
                  <a:rPr lang="en-US" dirty="0" smtClean="0"/>
                  <a:t>) = 0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=&gt; (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H</a:t>
                </a:r>
                <a:r>
                  <a:rPr lang="en-US" dirty="0" smtClean="0"/>
                  <a:t>)x = 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Z</a:t>
                </a:r>
                <a:r>
                  <a:rPr lang="en-US" dirty="0" smtClean="0"/>
                  <a:t> – Normal equation [refer to Module 6]</a:t>
                </a: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 smtClean="0"/>
                  <a:t>Therefore: </a:t>
                </a:r>
                <a:r>
                  <a:rPr lang="en-US" dirty="0" err="1" smtClean="0"/>
                  <a:t>x</a:t>
                </a:r>
                <a:r>
                  <a:rPr lang="en-US" baseline="-25000" dirty="0" err="1" smtClean="0"/>
                  <a:t>LS</a:t>
                </a:r>
                <a:r>
                  <a:rPr lang="en-US" dirty="0" smtClean="0"/>
                  <a:t> = 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(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H</a:t>
                </a:r>
                <a:r>
                  <a:rPr lang="en-US" dirty="0" smtClean="0"/>
                  <a:t>)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Z, the least square solution</a:t>
                </a:r>
              </a:p>
              <a:p>
                <a:endParaRPr lang="en-US" dirty="0" smtClean="0"/>
              </a:p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Z</m:t>
                        </m:r>
                      </m:e>
                    </m:acc>
                  </m:oMath>
                </a14:m>
                <a:r>
                  <a:rPr lang="en-US" dirty="0" smtClean="0"/>
                  <a:t> = </a:t>
                </a:r>
                <a:r>
                  <a:rPr lang="en-US" dirty="0" err="1" smtClean="0"/>
                  <a:t>Hx</a:t>
                </a:r>
                <a:r>
                  <a:rPr lang="en-US" baseline="-25000" dirty="0" err="1" smtClean="0"/>
                  <a:t>LS</a:t>
                </a:r>
                <a:r>
                  <a:rPr lang="en-US" baseline="30000" dirty="0"/>
                  <a:t> </a:t>
                </a:r>
                <a:r>
                  <a:rPr lang="en-US" dirty="0" smtClean="0"/>
                  <a:t>= H(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H</a:t>
                </a:r>
                <a:r>
                  <a:rPr lang="en-US" dirty="0" smtClean="0"/>
                  <a:t>)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Z = P</a:t>
                </a:r>
                <a:r>
                  <a:rPr lang="en-US" baseline="-25000" dirty="0" smtClean="0"/>
                  <a:t>H</a:t>
                </a:r>
                <a:r>
                  <a:rPr lang="en-US" dirty="0" smtClean="0"/>
                  <a:t>Z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P</a:t>
                </a:r>
                <a:r>
                  <a:rPr lang="en-US" baseline="-25000" dirty="0" smtClean="0"/>
                  <a:t>H</a:t>
                </a:r>
                <a:r>
                  <a:rPr lang="en-US" dirty="0" smtClean="0"/>
                  <a:t> = H(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H</a:t>
                </a:r>
                <a:r>
                  <a:rPr lang="en-US" dirty="0" smtClean="0"/>
                  <a:t>)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 </a:t>
                </a:r>
                <a:r>
                  <a:rPr lang="en-US" dirty="0" smtClean="0"/>
                  <a:t>= </a:t>
                </a:r>
                <a:r>
                  <a:rPr lang="en-US" dirty="0" err="1" smtClean="0"/>
                  <a:t>HH</a:t>
                </a:r>
                <a:r>
                  <a:rPr lang="en-US" baseline="30000" dirty="0" smtClean="0"/>
                  <a:t>+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 smtClean="0"/>
                  <a:t>R</a:t>
                </a:r>
                <a:r>
                  <a:rPr lang="en-US" baseline="30000" dirty="0" err="1" smtClean="0"/>
                  <a:t>mxm</a:t>
                </a:r>
                <a:r>
                  <a:rPr lang="en-US" dirty="0" smtClean="0"/>
                  <a:t> is an orthogonal projection </a:t>
                </a:r>
                <a:r>
                  <a:rPr lang="en-US" dirty="0" smtClean="0"/>
                  <a:t>matrix</a:t>
                </a:r>
              </a:p>
              <a:p>
                <a:endParaRPr lang="en-US" dirty="0"/>
              </a:p>
              <a:p>
                <a:r>
                  <a:rPr lang="en-US" dirty="0" smtClean="0"/>
                  <a:t>H</a:t>
                </a:r>
                <a:r>
                  <a:rPr lang="en-US" baseline="30000" dirty="0" smtClean="0"/>
                  <a:t>+</a:t>
                </a:r>
                <a:r>
                  <a:rPr lang="en-US" dirty="0" smtClean="0"/>
                  <a:t> </a:t>
                </a:r>
                <a:r>
                  <a:rPr lang="en-US" dirty="0"/>
                  <a:t>= (</a:t>
                </a:r>
                <a:r>
                  <a:rPr lang="en-US" dirty="0" err="1"/>
                  <a:t>H</a:t>
                </a:r>
                <a:r>
                  <a:rPr lang="en-US" baseline="30000" dirty="0" err="1"/>
                  <a:t>T</a:t>
                </a:r>
                <a:r>
                  <a:rPr lang="en-US" dirty="0" err="1"/>
                  <a:t>H</a:t>
                </a:r>
                <a:r>
                  <a:rPr lang="en-US" dirty="0"/>
                  <a:t>)</a:t>
                </a:r>
                <a:r>
                  <a:rPr lang="en-US" baseline="30000" dirty="0"/>
                  <a:t>-1</a:t>
                </a:r>
                <a:r>
                  <a:rPr lang="en-US" dirty="0"/>
                  <a:t>H</a:t>
                </a:r>
                <a:r>
                  <a:rPr lang="en-US" baseline="30000" dirty="0"/>
                  <a:t>T</a:t>
                </a:r>
                <a:r>
                  <a:rPr lang="en-US" dirty="0"/>
                  <a:t> </a:t>
                </a:r>
                <a:r>
                  <a:rPr lang="en-US" dirty="0" smtClean="0"/>
                  <a:t>is the generalized inverse of H</a:t>
                </a:r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84768"/>
                <a:ext cx="10515600" cy="5373231"/>
              </a:xfrm>
              <a:blipFill rotWithShape="0">
                <a:blip r:embed="rId2"/>
                <a:stretch>
                  <a:fillRect l="-1043" t="-19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45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PROPERTIES OF P</a:t>
            </a:r>
            <a:r>
              <a:rPr lang="en-US" b="1" baseline="-25000" dirty="0" smtClean="0"/>
              <a:t>H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84768"/>
                <a:ext cx="10515600" cy="5373231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 smtClean="0"/>
                  <a:t> = P</a:t>
                </a:r>
                <a:r>
                  <a:rPr lang="en-US" baseline="-25000" dirty="0" smtClean="0"/>
                  <a:t>H</a:t>
                </a:r>
                <a:r>
                  <a:rPr lang="en-US" dirty="0" smtClean="0"/>
                  <a:t> – </a:t>
                </a:r>
                <a:r>
                  <a:rPr lang="en-US" u="sng" dirty="0" smtClean="0"/>
                  <a:t>idempotent</a:t>
                </a:r>
              </a:p>
              <a:p>
                <a:endParaRPr lang="en-US" u="sng" dirty="0" smtClean="0"/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T</m:t>
                        </m:r>
                      </m:sup>
                    </m:sSubSup>
                  </m:oMath>
                </a14:m>
                <a:r>
                  <a:rPr lang="en-US" dirty="0" smtClean="0"/>
                  <a:t> = P</a:t>
                </a:r>
                <a:r>
                  <a:rPr lang="en-US" baseline="-25000" dirty="0" smtClean="0"/>
                  <a:t>H</a:t>
                </a:r>
                <a:r>
                  <a:rPr lang="en-US" dirty="0" smtClean="0"/>
                  <a:t> – </a:t>
                </a:r>
                <a:r>
                  <a:rPr lang="en-US" u="sng" dirty="0" smtClean="0"/>
                  <a:t>symmetric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P</a:t>
                </a:r>
                <a:r>
                  <a:rPr lang="en-US" baseline="-25000" dirty="0" smtClean="0"/>
                  <a:t>H</a:t>
                </a:r>
                <a:r>
                  <a:rPr lang="en-US" dirty="0" smtClean="0"/>
                  <a:t> is the </a:t>
                </a:r>
                <a:r>
                  <a:rPr lang="en-US" u="sng" dirty="0" smtClean="0"/>
                  <a:t>orthogonal projection operator</a:t>
                </a:r>
                <a:r>
                  <a:rPr lang="en-US" dirty="0" smtClean="0"/>
                  <a:t> from R</a:t>
                </a:r>
                <a:r>
                  <a:rPr lang="en-US" baseline="30000" dirty="0" smtClean="0"/>
                  <a:t>m</a:t>
                </a:r>
                <a:r>
                  <a:rPr lang="en-US" dirty="0" smtClean="0"/>
                  <a:t> to R</a:t>
                </a:r>
                <a:r>
                  <a:rPr lang="en-US" baseline="30000" dirty="0" smtClean="0"/>
                  <a:t>n</a:t>
                </a:r>
                <a:r>
                  <a:rPr lang="en-US" dirty="0" smtClean="0"/>
                  <a:t> = SPAN(H) where m &gt; n ≥ 1</a:t>
                </a:r>
              </a:p>
              <a:p>
                <a:endParaRPr lang="en-US" dirty="0" smtClean="0"/>
              </a:p>
              <a:p>
                <a:r>
                  <a:rPr lang="en-US" dirty="0" err="1" smtClean="0"/>
                  <a:t>det</a:t>
                </a:r>
                <a:r>
                  <a:rPr lang="en-US" dirty="0" smtClean="0"/>
                  <a:t>(P</a:t>
                </a:r>
                <a:r>
                  <a:rPr lang="en-US" baseline="-25000" dirty="0" smtClean="0"/>
                  <a:t>H</a:t>
                </a:r>
                <a:r>
                  <a:rPr lang="en-US" dirty="0" smtClean="0"/>
                  <a:t>) = 0 and P</a:t>
                </a:r>
                <a:r>
                  <a:rPr lang="en-US" baseline="-25000" dirty="0" smtClean="0"/>
                  <a:t>H</a:t>
                </a:r>
                <a:r>
                  <a:rPr lang="en-US" dirty="0" smtClean="0"/>
                  <a:t> is </a:t>
                </a:r>
                <a:r>
                  <a:rPr lang="en-US" u="sng" dirty="0" smtClean="0"/>
                  <a:t>non-singular</a:t>
                </a:r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84768"/>
                <a:ext cx="10515600" cy="5373231"/>
              </a:xfrm>
              <a:blipFill rotWithShape="0">
                <a:blip r:embed="rId2"/>
                <a:stretch>
                  <a:fillRect l="-1043" t="-17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05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WEIGHTED LEAST SQUARES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30448"/>
                <a:ext cx="10515600" cy="5427551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Consider Z = </a:t>
                </a:r>
                <a:r>
                  <a:rPr lang="en-US" dirty="0" err="1" smtClean="0"/>
                  <a:t>Hx</a:t>
                </a:r>
                <a:r>
                  <a:rPr lang="en-US" dirty="0"/>
                  <a:t>, Z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R</a:t>
                </a:r>
                <a:r>
                  <a:rPr lang="en-US" baseline="30000" dirty="0" smtClean="0"/>
                  <a:t>m</a:t>
                </a:r>
                <a:r>
                  <a:rPr lang="en-US" dirty="0" smtClean="0"/>
                  <a:t>, H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 smtClean="0"/>
                  <a:t>R</a:t>
                </a:r>
                <a:r>
                  <a:rPr lang="en-US" baseline="30000" dirty="0" err="1" smtClean="0"/>
                  <a:t>mxn</a:t>
                </a:r>
                <a:r>
                  <a:rPr lang="en-US" dirty="0" smtClean="0"/>
                  <a:t>, x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smtClean="0"/>
                  <a:t>R</a:t>
                </a:r>
                <a:r>
                  <a:rPr lang="en-US" baseline="30000" dirty="0" smtClean="0"/>
                  <a:t>n</a:t>
                </a:r>
                <a:r>
                  <a:rPr lang="en-US" dirty="0" smtClean="0"/>
                  <a:t>, W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 smtClean="0"/>
                  <a:t>R</a:t>
                </a:r>
                <a:r>
                  <a:rPr lang="en-US" baseline="30000" dirty="0" err="1" smtClean="0"/>
                  <a:t>mxm</a:t>
                </a:r>
                <a:r>
                  <a:rPr lang="en-US" dirty="0" smtClean="0"/>
                  <a:t> - </a:t>
                </a:r>
                <a:r>
                  <a:rPr lang="en-US" dirty="0" err="1" smtClean="0"/>
                  <a:t>SPD</a:t>
                </a:r>
                <a:endParaRPr lang="en-US" baseline="30000" dirty="0" smtClean="0"/>
              </a:p>
              <a:p>
                <a:r>
                  <a:rPr lang="en-US" dirty="0" smtClean="0"/>
                  <a:t>r(x) = Z – H(x) – residual vector</a:t>
                </a:r>
              </a:p>
              <a:p>
                <a:r>
                  <a:rPr lang="en-US" dirty="0" smtClean="0"/>
                  <a:t>f(x) = </a:t>
                </a:r>
                <a:r>
                  <a:rPr lang="en-US" dirty="0" err="1" smtClean="0"/>
                  <a:t>r</a:t>
                </a:r>
                <a:r>
                  <a:rPr lang="en-US" baseline="30000" dirty="0" err="1" smtClean="0"/>
                  <a:t>T</a:t>
                </a:r>
                <a:r>
                  <a:rPr lang="en-US" dirty="0" smtClean="0"/>
                  <a:t>(x)</a:t>
                </a:r>
                <a:r>
                  <a:rPr lang="en-US" dirty="0" err="1" smtClean="0"/>
                  <a:t>Wr</a:t>
                </a:r>
                <a:r>
                  <a:rPr lang="en-US" dirty="0" smtClean="0"/>
                  <a:t>(x) – weighted sum of squared residuals</a:t>
                </a:r>
              </a:p>
              <a:p>
                <a:r>
                  <a:rPr lang="en-US" dirty="0" err="1" smtClean="0"/>
                  <a:t>X</a:t>
                </a:r>
                <a:r>
                  <a:rPr lang="en-US" baseline="-25000" dirty="0" err="1" smtClean="0"/>
                  <a:t>Ls</a:t>
                </a:r>
                <a:r>
                  <a:rPr lang="en-US" dirty="0" smtClean="0"/>
                  <a:t> = (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WH</a:t>
                </a:r>
                <a:r>
                  <a:rPr lang="en-US" dirty="0" smtClean="0"/>
                  <a:t>)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WZ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Z</m:t>
                        </m:r>
                      </m:e>
                    </m:acc>
                  </m:oMath>
                </a14:m>
                <a:r>
                  <a:rPr lang="en-US" dirty="0" smtClean="0"/>
                  <a:t> = </a:t>
                </a:r>
                <a:r>
                  <a:rPr lang="en-US" dirty="0" err="1" smtClean="0"/>
                  <a:t>Hx</a:t>
                </a:r>
                <a:r>
                  <a:rPr lang="en-US" baseline="-25000" dirty="0" err="1" smtClean="0"/>
                  <a:t>Ls</a:t>
                </a:r>
                <a:r>
                  <a:rPr lang="en-US" dirty="0" smtClean="0"/>
                  <a:t> = H(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WH</a:t>
                </a:r>
                <a:r>
                  <a:rPr lang="en-US" dirty="0" smtClean="0"/>
                  <a:t>)</a:t>
                </a:r>
                <a:r>
                  <a:rPr lang="en-US" baseline="30000" dirty="0" smtClean="0"/>
                  <a:t>-</a:t>
                </a:r>
                <a:r>
                  <a:rPr lang="en-US" baseline="30000" dirty="0" smtClean="0"/>
                  <a:t>1</a:t>
                </a:r>
                <a:r>
                  <a:rPr lang="en-US" dirty="0" smtClean="0"/>
                  <a:t>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WZ = </a:t>
                </a:r>
                <a:r>
                  <a:rPr lang="en-US" dirty="0" smtClean="0"/>
                  <a:t>P</a:t>
                </a:r>
                <a:r>
                  <a:rPr lang="en-US" baseline="-25000" dirty="0" smtClean="0"/>
                  <a:t>H</a:t>
                </a:r>
                <a:r>
                  <a:rPr lang="en-US" dirty="0" smtClean="0"/>
                  <a:t>(W)Z</a:t>
                </a:r>
              </a:p>
              <a:p>
                <a:r>
                  <a:rPr lang="en-US" dirty="0" smtClean="0"/>
                  <a:t>P</a:t>
                </a:r>
                <a:r>
                  <a:rPr lang="en-US" baseline="-25000" dirty="0" smtClean="0"/>
                  <a:t>H</a:t>
                </a:r>
                <a:r>
                  <a:rPr lang="en-US" dirty="0" smtClean="0"/>
                  <a:t>(W) = H(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WH</a:t>
                </a:r>
                <a:r>
                  <a:rPr lang="en-US" dirty="0" smtClean="0"/>
                  <a:t>)</a:t>
                </a:r>
                <a:r>
                  <a:rPr lang="en-US" baseline="30000" dirty="0" smtClean="0"/>
                  <a:t>-</a:t>
                </a:r>
                <a:r>
                  <a:rPr lang="en-US" baseline="30000" dirty="0" smtClean="0"/>
                  <a:t>1</a:t>
                </a:r>
                <a:r>
                  <a:rPr lang="en-US" dirty="0" smtClean="0"/>
                  <a:t>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W = </a:t>
                </a:r>
                <a:r>
                  <a:rPr lang="en-US" dirty="0" err="1" smtClean="0"/>
                  <a:t>HH</a:t>
                </a:r>
                <a:r>
                  <a:rPr lang="en-US" baseline="30000" dirty="0" smtClean="0"/>
                  <a:t>+</a:t>
                </a:r>
                <a:r>
                  <a:rPr lang="en-US" dirty="0" smtClean="0"/>
                  <a:t>(W)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R</a:t>
                </a:r>
                <a:r>
                  <a:rPr lang="en-US" baseline="30000" dirty="0" smtClean="0"/>
                  <a:t>mxn</a:t>
                </a:r>
                <a:r>
                  <a:rPr lang="en-US" dirty="0" smtClean="0"/>
                  <a:t> </a:t>
                </a:r>
                <a:r>
                  <a:rPr lang="en-US" dirty="0" smtClean="0"/>
                  <a:t>– Projection matrix </a:t>
                </a:r>
                <a:endParaRPr lang="en-US" dirty="0" smtClean="0"/>
              </a:p>
              <a:p>
                <a:r>
                  <a:rPr lang="en-US" dirty="0" smtClean="0"/>
                  <a:t>H</a:t>
                </a:r>
                <a:r>
                  <a:rPr lang="en-US" baseline="30000" dirty="0" smtClean="0"/>
                  <a:t>+</a:t>
                </a:r>
                <a:r>
                  <a:rPr lang="en-US" dirty="0" smtClean="0"/>
                  <a:t>(W) = (</a:t>
                </a:r>
                <a:r>
                  <a:rPr lang="en-US" dirty="0" err="1"/>
                  <a:t>H</a:t>
                </a:r>
                <a:r>
                  <a:rPr lang="en-US" baseline="30000" dirty="0" err="1"/>
                  <a:t>T</a:t>
                </a:r>
                <a:r>
                  <a:rPr lang="en-US" dirty="0" err="1"/>
                  <a:t>WH</a:t>
                </a:r>
                <a:r>
                  <a:rPr lang="en-US" dirty="0"/>
                  <a:t>)</a:t>
                </a:r>
                <a:r>
                  <a:rPr lang="en-US" baseline="30000" dirty="0"/>
                  <a:t>-1</a:t>
                </a:r>
                <a:r>
                  <a:rPr lang="en-US" dirty="0"/>
                  <a:t>H</a:t>
                </a:r>
                <a:r>
                  <a:rPr lang="en-US" baseline="30000" dirty="0"/>
                  <a:t>T</a:t>
                </a:r>
                <a:r>
                  <a:rPr lang="en-US" dirty="0"/>
                  <a:t>W </a:t>
                </a:r>
                <a:r>
                  <a:rPr lang="en-US" dirty="0" smtClean="0"/>
                  <a:t>– Weighted generalized inverse</a:t>
                </a:r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30448"/>
                <a:ext cx="10515600" cy="5427551"/>
              </a:xfrm>
              <a:blipFill rotWithShape="0">
                <a:blip r:embed="rId2"/>
                <a:stretch>
                  <a:fillRect l="-1043" t="-19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55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1511</TotalTime>
  <Words>274</Words>
  <Application>Microsoft Office PowerPoint</Application>
  <PresentationFormat>Widescreen</PresentationFormat>
  <Paragraphs>152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Office Theme</vt:lpstr>
      <vt:lpstr>A GEOMETRIC VIEW OF LEAST SQUARES - PROJECTIONS</vt:lpstr>
      <vt:lpstr>PROJECTIONS</vt:lpstr>
      <vt:lpstr>PROJECTION MATRICES/OPERATORS</vt:lpstr>
      <vt:lpstr>ORDINARY LEAST SQUARES AND ORTHOGONAL PROJECTION</vt:lpstr>
      <vt:lpstr>ORTHOGONAL PROJECTION</vt:lpstr>
      <vt:lpstr>GENERALIZATION</vt:lpstr>
      <vt:lpstr>GENERALIZATION</vt:lpstr>
      <vt:lpstr>PROPERTIES OF PH</vt:lpstr>
      <vt:lpstr>WEIGHTED LEAST SQUARES</vt:lpstr>
      <vt:lpstr>PH(W) – OBLIQUE PROJECTION MATRIX</vt:lpstr>
      <vt:lpstr>ILLUSTRATION: m = 2, n =1</vt:lpstr>
      <vt:lpstr>ILLUSTRATION - CONTINUED</vt:lpstr>
      <vt:lpstr>EXERCISES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Duc Nguyen</dc:creator>
  <cp:lastModifiedBy>Duc Nguyen</cp:lastModifiedBy>
  <cp:revision>178</cp:revision>
  <dcterms:created xsi:type="dcterms:W3CDTF">2015-09-06T00:59:29Z</dcterms:created>
  <dcterms:modified xsi:type="dcterms:W3CDTF">2015-10-25T20:00:36Z</dcterms:modified>
</cp:coreProperties>
</file>