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75" r:id="rId6"/>
    <p:sldId id="260" r:id="rId7"/>
    <p:sldId id="290" r:id="rId8"/>
    <p:sldId id="261" r:id="rId9"/>
    <p:sldId id="262" r:id="rId10"/>
    <p:sldId id="276" r:id="rId11"/>
    <p:sldId id="263" r:id="rId12"/>
    <p:sldId id="264" r:id="rId13"/>
    <p:sldId id="266" r:id="rId14"/>
    <p:sldId id="291" r:id="rId15"/>
    <p:sldId id="292" r:id="rId16"/>
    <p:sldId id="293" r:id="rId17"/>
    <p:sldId id="295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996F5B-0F70-4F7F-BB32-41716435C37B}">
          <p14:sldIdLst>
            <p14:sldId id="256"/>
            <p14:sldId id="257"/>
            <p14:sldId id="258"/>
            <p14:sldId id="259"/>
            <p14:sldId id="275"/>
            <p14:sldId id="260"/>
            <p14:sldId id="290"/>
            <p14:sldId id="261"/>
            <p14:sldId id="262"/>
            <p14:sldId id="276"/>
            <p14:sldId id="263"/>
            <p14:sldId id="264"/>
            <p14:sldId id="266"/>
            <p14:sldId id="291"/>
            <p14:sldId id="292"/>
            <p14:sldId id="293"/>
            <p14:sldId id="295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66D40-88EF-42C9-A198-4136EFA5FE92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B4633-2BAE-4EC5-A72F-AD8E421A3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6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A07E2-8E74-4F00-B99D-0010C634B3C9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D7BAB-C59E-4DA7-8152-645ED245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994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5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9D7BAB-C59E-4DA7-8152-645ED2459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3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679F-1AFD-452A-959E-3812583E870D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5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783C-40D3-4BB1-BFB5-71C0538203A0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6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C852-B6DD-4FDC-9BF8-FA367363AA42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4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634D8-3DB1-4EE7-B3C8-F5CDFA22D9D4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2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20FE6-E6B7-4BA5-A06A-24C8138BF53B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105E7-8736-4E02-BFBB-684A93BBAB1C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3CE10-CC4B-421B-ADC3-0F165B95CD22}" type="datetime1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8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512DE-6C9B-4B1D-A8B5-EBC83BD15CD4}" type="datetime1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5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2E0D1-51A6-4732-BBCB-B63D40B11A60}" type="datetime1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1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8987-7349-4053-B2A7-C54D26169DBD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7E2-B61C-4E1F-A2E8-4C30FA40DF87}" type="datetime1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7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4C8DC-9BBF-4B42-84A4-30480E9FCD69}" type="datetime1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E5297-79E1-40E7-B89C-9A68E4DCB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9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arahan@o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7100" y="1358900"/>
            <a:ext cx="10553700" cy="1312863"/>
          </a:xfrm>
        </p:spPr>
        <p:txBody>
          <a:bodyPr anchor="ctr">
            <a:normAutofit fontScale="90000"/>
          </a:bodyPr>
          <a:lstStyle/>
          <a:p>
            <a:r>
              <a:rPr lang="en-US" sz="4400" b="1" dirty="0" smtClean="0"/>
              <a:t>STATIC</a:t>
            </a:r>
            <a:r>
              <a:rPr lang="en-US" sz="4400" b="1" dirty="0" smtClean="0"/>
              <a:t>, DETERMINISTIC </a:t>
            </a:r>
            <a:r>
              <a:rPr lang="en-US" sz="4400" b="1" dirty="0" smtClean="0"/>
              <a:t>LINEAR INVERSE </a:t>
            </a:r>
            <a:r>
              <a:rPr lang="en-US" sz="4400" b="1" dirty="0" smtClean="0"/>
              <a:t>PROBLEM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ILL-POSED PROBLEM AND IMPERFECT MODEL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99609"/>
            <a:ext cx="9626600" cy="3683496"/>
          </a:xfrm>
        </p:spPr>
        <p:txBody>
          <a:bodyPr anchor="ctr">
            <a:normAutofit/>
          </a:bodyPr>
          <a:lstStyle/>
          <a:p>
            <a:endParaRPr lang="en-US" sz="2600" dirty="0" smtClean="0"/>
          </a:p>
          <a:p>
            <a:r>
              <a:rPr lang="en-US" sz="3600" dirty="0" smtClean="0"/>
              <a:t>S.</a:t>
            </a:r>
            <a:r>
              <a:rPr lang="en-US" sz="3600" b="1" dirty="0"/>
              <a:t>  </a:t>
            </a:r>
            <a:r>
              <a:rPr lang="en-US" sz="3600" dirty="0" err="1" smtClean="0"/>
              <a:t>Lakshmivarahan</a:t>
            </a:r>
            <a:endParaRPr lang="en-US" sz="3600" dirty="0" smtClean="0"/>
          </a:p>
          <a:p>
            <a:r>
              <a:rPr lang="en-US" sz="1800" i="1" dirty="0" smtClean="0"/>
              <a:t>School of Computer Science</a:t>
            </a:r>
          </a:p>
          <a:p>
            <a:r>
              <a:rPr lang="en-US" sz="1800" i="1" dirty="0" smtClean="0"/>
              <a:t>University of Oklahoma</a:t>
            </a:r>
          </a:p>
          <a:p>
            <a:r>
              <a:rPr lang="en-US" sz="1800" i="1" dirty="0" smtClean="0"/>
              <a:t>Norman, Ok – 73069, USA</a:t>
            </a:r>
          </a:p>
          <a:p>
            <a:r>
              <a:rPr lang="en-US" i="1" u="sng" dirty="0">
                <a:hlinkClick r:id="rId3"/>
              </a:rPr>
              <a:t>varahan@ou.edu</a:t>
            </a:r>
            <a:endParaRPr lang="en-US" i="1" u="sng" dirty="0"/>
          </a:p>
          <a:p>
            <a:r>
              <a:rPr lang="en-US" sz="1800" i="1" dirty="0" smtClean="0"/>
              <a:t>Date 10/25/2015</a:t>
            </a:r>
            <a:endParaRPr lang="en-US" sz="1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685800"/>
            <a:ext cx="23495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smtClean="0"/>
              <a:t>Module - 7</a:t>
            </a:r>
            <a:endParaRPr lang="en-US" sz="24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STRONG CONSTRAINT FORMULATION - REVISITED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Let Z =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 with z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 smtClean="0"/>
                  <a:t>,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, 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mxn</a:t>
                </a:r>
                <a:r>
                  <a:rPr lang="en-US" dirty="0" smtClean="0"/>
                  <a:t> and m &lt; n</a:t>
                </a:r>
              </a:p>
              <a:p>
                <a:r>
                  <a:rPr lang="en-US" dirty="0" smtClean="0"/>
                  <a:t>Assume that H is of full rank and recall that there are infinitely many solutions</a:t>
                </a:r>
              </a:p>
              <a:p>
                <a:r>
                  <a:rPr lang="en-US" dirty="0" smtClean="0"/>
                  <a:t>Seek an unique solution that minimizes the following cost functional: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J(x)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err="1" smtClean="0"/>
                  <a:t>x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Ax</a:t>
                </a:r>
                <a:r>
                  <a:rPr lang="en-US" dirty="0" smtClean="0"/>
                  <a:t> – </a:t>
                </a:r>
                <a:r>
                  <a:rPr lang="en-US" dirty="0" err="1" smtClean="0"/>
                  <a:t>b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x</a:t>
                </a:r>
                <a:r>
                  <a:rPr lang="en-US" dirty="0" smtClean="0"/>
                  <a:t> + c                                        -&gt; </a:t>
                </a:r>
                <a:r>
                  <a:rPr lang="en-US" dirty="0" smtClean="0"/>
                  <a:t>(8) </a:t>
                </a:r>
                <a:endParaRPr lang="en-US" dirty="0" smtClean="0"/>
              </a:p>
              <a:p>
                <a:r>
                  <a:rPr lang="en-US" dirty="0" smtClean="0"/>
                  <a:t>Strong constraint formulation: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Minimize L(x, </a:t>
                </a:r>
                <a:r>
                  <a:rPr lang="el-GR" dirty="0" smtClean="0"/>
                  <a:t>λ</a:t>
                </a:r>
                <a:r>
                  <a:rPr lang="en-US" dirty="0" smtClean="0"/>
                  <a:t>) where </a:t>
                </a:r>
                <a:r>
                  <a:rPr lang="el-GR" dirty="0" smtClean="0"/>
                  <a:t>λ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R</a:t>
                </a:r>
                <a:r>
                  <a:rPr lang="en-US" baseline="30000" dirty="0" smtClean="0"/>
                  <a:t>m</a:t>
                </a:r>
                <a:r>
                  <a:rPr lang="en-US" dirty="0"/>
                  <a:t> </a:t>
                </a:r>
                <a:r>
                  <a:rPr lang="en-US" dirty="0" smtClean="0"/>
                  <a:t>and </a:t>
                </a:r>
              </a:p>
              <a:p>
                <a:pPr marL="0" indent="0">
                  <a:buNone/>
                </a:pPr>
                <a:r>
                  <a:rPr lang="en-US" dirty="0"/>
                  <a:t>	 L(x, </a:t>
                </a:r>
                <a:r>
                  <a:rPr lang="el-GR" dirty="0"/>
                  <a:t>λ</a:t>
                </a:r>
                <a:r>
                  <a:rPr lang="en-US" dirty="0"/>
                  <a:t>) </a:t>
                </a:r>
                <a:r>
                  <a:rPr lang="en-US" dirty="0" smtClean="0"/>
                  <a:t>= J(x) + </a:t>
                </a:r>
                <a:r>
                  <a:rPr lang="el-GR" dirty="0" smtClean="0"/>
                  <a:t>λ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                                                      -&gt; </a:t>
                </a:r>
                <a:r>
                  <a:rPr lang="en-US" dirty="0" smtClean="0"/>
                  <a:t>(9)</a:t>
                </a:r>
                <a:endParaRPr lang="en-US" dirty="0"/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848"/>
                <a:ext cx="10515600" cy="5407151"/>
              </a:xfrm>
              <a:blipFill rotWithShape="0">
                <a:blip r:embed="rId2"/>
                <a:stretch>
                  <a:fillRect l="-1043" t="-1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STRONG CONSTRAINT - CONTINUED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93822"/>
                <a:ext cx="10515600" cy="536417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The necessary condition are:</a:t>
                </a:r>
              </a:p>
              <a:p>
                <a:pPr marL="0" indent="0">
                  <a:buNone/>
                </a:pPr>
                <a:r>
                  <a:rPr lang="en-US" dirty="0" smtClean="0"/>
                  <a:t>			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smtClean="0"/>
                  <a:t>x</a:t>
                </a:r>
                <a:r>
                  <a:rPr lang="en-US" dirty="0" smtClean="0"/>
                  <a:t>L(x</a:t>
                </a:r>
                <a:r>
                  <a:rPr lang="en-US" dirty="0"/>
                  <a:t>, </a:t>
                </a:r>
                <a:r>
                  <a:rPr lang="el-GR" dirty="0"/>
                  <a:t>λ</a:t>
                </a:r>
                <a:r>
                  <a:rPr lang="en-US" dirty="0"/>
                  <a:t>) </a:t>
                </a:r>
                <a:r>
                  <a:rPr lang="en-US" dirty="0" smtClean="0"/>
                  <a:t>= 2Ax – b - H</a:t>
                </a:r>
                <a:r>
                  <a:rPr lang="en-US" baseline="30000" dirty="0" smtClean="0"/>
                  <a:t>T</a:t>
                </a:r>
                <a:r>
                  <a:rPr lang="el-GR" dirty="0"/>
                  <a:t> </a:t>
                </a:r>
                <a:r>
                  <a:rPr lang="el-GR" dirty="0" smtClean="0"/>
                  <a:t>λ</a:t>
                </a:r>
                <a:r>
                  <a:rPr lang="en-US" dirty="0" smtClean="0"/>
                  <a:t> = 0                  -&gt; </a:t>
                </a:r>
                <a:r>
                  <a:rPr lang="en-US" dirty="0" smtClean="0"/>
                  <a:t>(10)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l-GR" baseline="-25000" dirty="0" smtClean="0"/>
                  <a:t>λ</a:t>
                </a:r>
                <a:r>
                  <a:rPr lang="en-US" dirty="0" smtClean="0"/>
                  <a:t>L(x</a:t>
                </a:r>
                <a:r>
                  <a:rPr lang="en-US" dirty="0"/>
                  <a:t>, </a:t>
                </a:r>
                <a:r>
                  <a:rPr lang="el-GR" dirty="0"/>
                  <a:t>λ</a:t>
                </a:r>
                <a:r>
                  <a:rPr lang="en-US" dirty="0"/>
                  <a:t>) </a:t>
                </a:r>
                <a:r>
                  <a:rPr lang="en-US" dirty="0" smtClean="0"/>
                  <a:t>= 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 = 0                               -&gt; </a:t>
                </a:r>
                <a:r>
                  <a:rPr lang="en-US" dirty="0" smtClean="0"/>
                  <a:t>(11)</a:t>
                </a:r>
                <a:endParaRPr lang="en-US" dirty="0" smtClean="0"/>
              </a:p>
              <a:p>
                <a:r>
                  <a:rPr lang="en-US" dirty="0" smtClean="0"/>
                  <a:t>Express x in terms of </a:t>
                </a:r>
                <a:r>
                  <a:rPr lang="el-GR" dirty="0" smtClean="0"/>
                  <a:t>λ</a:t>
                </a:r>
                <a:r>
                  <a:rPr lang="en-US" dirty="0" smtClean="0"/>
                  <a:t> using </a:t>
                </a:r>
                <a:r>
                  <a:rPr lang="en-US" dirty="0" smtClean="0"/>
                  <a:t>(10), </a:t>
                </a:r>
                <a:r>
                  <a:rPr lang="en-US" dirty="0" smtClean="0"/>
                  <a:t>substitute in </a:t>
                </a:r>
                <a:r>
                  <a:rPr lang="en-US" dirty="0" smtClean="0"/>
                  <a:t>(11), </a:t>
                </a:r>
                <a:r>
                  <a:rPr lang="en-US" dirty="0" smtClean="0"/>
                  <a:t>it can be verified that the strong solutions are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  <a:r>
                  <a:rPr lang="el-GR" dirty="0"/>
                  <a:t> </a:t>
                </a:r>
                <a:r>
                  <a:rPr lang="el-GR" dirty="0" smtClean="0"/>
                  <a:t>λ</a:t>
                </a:r>
                <a:r>
                  <a:rPr lang="en-US" baseline="-25000" dirty="0" smtClean="0"/>
                  <a:t>s </a:t>
                </a:r>
                <a:r>
                  <a:rPr lang="en-US" dirty="0" smtClean="0"/>
                  <a:t>= (HA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[Z – 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b]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s</a:t>
                </a:r>
                <a:r>
                  <a:rPr lang="en-US" dirty="0" smtClean="0"/>
                  <a:t> =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 +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[Z – 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b]</a:t>
                </a:r>
              </a:p>
              <a:p>
                <a:r>
                  <a:rPr lang="en-US" dirty="0" smtClean="0"/>
                  <a:t>Setting b = 0, c = 0 and A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, we get the solution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			</a:t>
                </a:r>
                <a:r>
                  <a:rPr lang="el-GR" dirty="0"/>
                  <a:t> λ</a:t>
                </a:r>
                <a:r>
                  <a:rPr lang="en-US" baseline="-25000" dirty="0"/>
                  <a:t>s </a:t>
                </a:r>
                <a:r>
                  <a:rPr lang="en-US" dirty="0"/>
                  <a:t>= 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Z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  <a:r>
                  <a:rPr lang="en-US" dirty="0"/>
                  <a:t> </a:t>
                </a:r>
                <a:r>
                  <a:rPr lang="en-US" dirty="0" err="1"/>
                  <a:t>X</a:t>
                </a:r>
                <a:r>
                  <a:rPr lang="en-US" baseline="-25000" dirty="0" err="1"/>
                  <a:t>s</a:t>
                </a:r>
                <a:r>
                  <a:rPr lang="en-US" dirty="0"/>
                  <a:t> = 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Z 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as given in </a:t>
                </a:r>
                <a:r>
                  <a:rPr lang="en-US" dirty="0" smtClean="0"/>
                  <a:t>Module </a:t>
                </a:r>
                <a:r>
                  <a:rPr lang="en-US" dirty="0" smtClean="0"/>
                  <a:t>6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93822"/>
                <a:ext cx="10515600" cy="5364177"/>
              </a:xfrm>
              <a:blipFill rotWithShape="0">
                <a:blip r:embed="rId2"/>
                <a:stretch>
                  <a:fillRect l="-1043" t="-2500" r="-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11</a:t>
            </a:fld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9229344" y="3725852"/>
            <a:ext cx="134112" cy="7315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837116" y="3830002"/>
            <a:ext cx="1516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-&gt; </a:t>
            </a:r>
            <a:r>
              <a:rPr lang="en-US" sz="2800" dirty="0" smtClean="0"/>
              <a:t>(12)</a:t>
            </a:r>
            <a:endParaRPr lang="en-US" sz="2800" dirty="0"/>
          </a:p>
        </p:txBody>
      </p:sp>
      <p:sp>
        <p:nvSpPr>
          <p:cNvPr id="9" name="Right Brace 8"/>
          <p:cNvSpPr/>
          <p:nvPr/>
        </p:nvSpPr>
        <p:spPr>
          <a:xfrm>
            <a:off x="6486144" y="5137780"/>
            <a:ext cx="134112" cy="7315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93916" y="5241930"/>
            <a:ext cx="1516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-&gt; </a:t>
            </a:r>
            <a:r>
              <a:rPr lang="en-US" sz="2800" dirty="0" smtClean="0"/>
              <a:t>(11)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07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WEAK CONSTRAINED FORMULATION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</p:spPr>
            <p:txBody>
              <a:bodyPr/>
              <a:lstStyle/>
              <a:p>
                <a:r>
                  <a:rPr lang="en-US" dirty="0" smtClean="0"/>
                  <a:t>Let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&gt; 0 and define a Penalty function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P</a:t>
                </a:r>
                <a:r>
                  <a:rPr lang="el-GR" baseline="-25000" dirty="0" smtClean="0"/>
                  <a:t>α</a:t>
                </a:r>
                <a:r>
                  <a:rPr lang="en-US" dirty="0" smtClean="0"/>
                  <a:t>(x) = J(x)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baseline="-25000" dirty="0" smtClean="0">
                            <a:ea typeface="Cambria Math" panose="02040503050406030204" pitchFamily="18" charset="0"/>
                          </a:rPr>
                          <m:t>α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(Z –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              -&gt; </a:t>
                </a:r>
                <a:r>
                  <a:rPr lang="en-US" dirty="0" smtClean="0"/>
                  <a:t>(14)</a:t>
                </a:r>
                <a:endParaRPr lang="en-US" dirty="0" smtClean="0"/>
              </a:p>
              <a:p>
                <a:r>
                  <a:rPr lang="en-US" dirty="0" smtClean="0"/>
                  <a:t>The necessary condition for minimum is given by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:r>
                  <a:rPr lang="en-US" dirty="0" smtClean="0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smtClean="0"/>
                  <a:t>x</a:t>
                </a:r>
                <a:r>
                  <a:rPr lang="en-US" dirty="0" smtClean="0"/>
                  <a:t>P</a:t>
                </a:r>
                <a:r>
                  <a:rPr lang="el-GR" baseline="-25000" dirty="0"/>
                  <a:t>α</a:t>
                </a:r>
                <a:r>
                  <a:rPr lang="en-US" dirty="0"/>
                  <a:t>(x) </a:t>
                </a:r>
                <a:r>
                  <a:rPr lang="en-US" dirty="0" smtClean="0"/>
                  <a:t>= Ax – b + </a:t>
                </a:r>
                <a:r>
                  <a:rPr lang="el-GR" dirty="0" smtClean="0"/>
                  <a:t>α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 – Z) = 0         -&gt; </a:t>
                </a:r>
                <a:r>
                  <a:rPr lang="en-US" dirty="0" smtClean="0"/>
                  <a:t>(15)</a:t>
                </a:r>
                <a:endParaRPr lang="en-US" dirty="0" smtClean="0"/>
              </a:p>
              <a:p>
                <a:r>
                  <a:rPr lang="en-US" dirty="0" smtClean="0"/>
                  <a:t>Solving:</a:t>
                </a:r>
              </a:p>
              <a:p>
                <a:pPr marL="0" indent="0">
                  <a:buNone/>
                </a:pPr>
                <a:r>
                  <a:rPr lang="en-US" dirty="0" smtClean="0"/>
                  <a:t>			</a:t>
                </a:r>
                <a:r>
                  <a:rPr lang="el-GR" dirty="0"/>
                  <a:t> </a:t>
                </a:r>
                <a:r>
                  <a:rPr lang="en-US" dirty="0"/>
                  <a:t>x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= 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+ 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                                 -&gt; </a:t>
                </a:r>
                <a:r>
                  <a:rPr lang="en-US" dirty="0" smtClean="0"/>
                  <a:t>(16)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 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= (A + </a:t>
                </a:r>
                <a:r>
                  <a:rPr lang="el-GR" dirty="0" smtClean="0"/>
                  <a:t>α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                              -&gt; </a:t>
                </a:r>
                <a:r>
                  <a:rPr lang="en-US" dirty="0" smtClean="0"/>
                  <a:t>(17)</a:t>
                </a:r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 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= </a:t>
                </a:r>
                <a:r>
                  <a:rPr lang="el-GR" dirty="0" smtClean="0"/>
                  <a:t>α</a:t>
                </a:r>
                <a:r>
                  <a:rPr lang="en-US" dirty="0" smtClean="0"/>
                  <a:t>(A + </a:t>
                </a:r>
                <a:r>
                  <a:rPr lang="el-GR" dirty="0" smtClean="0"/>
                  <a:t>α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                       -&gt; </a:t>
                </a:r>
                <a:r>
                  <a:rPr lang="en-US" dirty="0" smtClean="0"/>
                  <a:t>(18)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02876"/>
                <a:ext cx="10515600" cy="5355124"/>
              </a:xfrm>
              <a:blipFill rotWithShape="0">
                <a:blip r:embed="rId2"/>
                <a:stretch>
                  <a:fillRect l="-1043" t="-19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SHERMAN – MORRISON – WOODBURY (</a:t>
            </a:r>
            <a:r>
              <a:rPr lang="en-US" sz="3600" b="1" dirty="0" err="1" smtClean="0"/>
              <a:t>SMW</a:t>
            </a:r>
            <a:r>
              <a:rPr lang="en-US" sz="3600" b="1" dirty="0" smtClean="0"/>
              <a:t>) FORMULA</a:t>
            </a:r>
            <a:endParaRPr lang="en-US" sz="3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</p:spPr>
            <p:txBody>
              <a:bodyPr/>
              <a:lstStyle/>
              <a:p>
                <a:r>
                  <a:rPr lang="en-US" dirty="0" smtClean="0"/>
                  <a:t>Let 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mxn</a:t>
                </a:r>
                <a:r>
                  <a:rPr lang="en-US" dirty="0" smtClean="0"/>
                  <a:t>, </a:t>
                </a:r>
                <a:r>
                  <a:rPr lang="el-GR" dirty="0" smtClean="0"/>
                  <a:t>ε</a:t>
                </a:r>
                <a:r>
                  <a:rPr lang="en-US" baseline="-25000" dirty="0" smtClean="0"/>
                  <a:t>x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nxn</a:t>
                </a:r>
                <a:r>
                  <a:rPr lang="en-US" dirty="0" smtClean="0"/>
                  <a:t>, </a:t>
                </a:r>
                <a:r>
                  <a:rPr lang="el-GR" dirty="0" smtClean="0"/>
                  <a:t>ε</a:t>
                </a:r>
                <a:r>
                  <a:rPr lang="en-US" baseline="-25000" dirty="0"/>
                  <a:t>V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 smtClean="0"/>
                  <a:t>R</a:t>
                </a:r>
                <a:r>
                  <a:rPr lang="en-US" baseline="30000" dirty="0" err="1" smtClean="0"/>
                  <a:t>mxm</a:t>
                </a:r>
                <a:r>
                  <a:rPr lang="en-US" dirty="0" smtClean="0"/>
                  <a:t>  m &lt; n</a:t>
                </a:r>
              </a:p>
              <a:p>
                <a:r>
                  <a:rPr lang="en-US" u="sng" dirty="0" err="1" smtClean="0"/>
                  <a:t>SMW</a:t>
                </a:r>
                <a:r>
                  <a:rPr lang="en-US" u="sng" dirty="0" smtClean="0"/>
                  <a:t> Formula</a:t>
                </a:r>
                <a:r>
                  <a:rPr lang="en-US" dirty="0" smtClean="0"/>
                  <a:t> – (two versions)</a:t>
                </a:r>
              </a:p>
              <a:p>
                <a:r>
                  <a:rPr lang="en-US" dirty="0" smtClean="0"/>
                  <a:t>[H</a:t>
                </a:r>
                <a:r>
                  <a:rPr lang="en-US" baseline="30000" dirty="0" smtClean="0"/>
                  <a:t>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H 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aseline="30000" dirty="0" smtClean="0"/>
                  <a:t>-1</a:t>
                </a:r>
                <a:r>
                  <a:rPr lang="en-US" dirty="0" smtClean="0"/>
                  <a:t> = </a:t>
                </a:r>
                <a:r>
                  <a:rPr lang="el-GR" dirty="0"/>
                  <a:t>ε</a:t>
                </a:r>
                <a:r>
                  <a:rPr lang="en-US" baseline="-25000" dirty="0"/>
                  <a:t>x</a:t>
                </a:r>
                <a:r>
                  <a:rPr lang="en-US" dirty="0"/>
                  <a:t> </a:t>
                </a:r>
                <a:r>
                  <a:rPr lang="en-US" dirty="0" smtClean="0"/>
                  <a:t>– </a:t>
                </a:r>
                <a:r>
                  <a:rPr lang="el-GR" dirty="0"/>
                  <a:t>ε</a:t>
                </a:r>
                <a:r>
                  <a:rPr lang="en-US" baseline="-25000" dirty="0" err="1" smtClean="0"/>
                  <a:t>x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[H</a:t>
                </a:r>
                <a:r>
                  <a:rPr lang="el-GR" dirty="0" smtClean="0"/>
                  <a:t>ε</a:t>
                </a:r>
                <a:r>
                  <a:rPr lang="en-US" baseline="-25000" dirty="0" err="1" smtClean="0"/>
                  <a:t>x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 + </a:t>
                </a:r>
                <a:r>
                  <a:rPr lang="el-GR" dirty="0" smtClean="0"/>
                  <a:t>ε</a:t>
                </a:r>
                <a:r>
                  <a:rPr lang="en-US" baseline="-25000" dirty="0" smtClean="0"/>
                  <a:t>v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l-GR" dirty="0" smtClean="0"/>
                  <a:t>ε</a:t>
                </a:r>
                <a:r>
                  <a:rPr lang="en-US" baseline="-25000" dirty="0"/>
                  <a:t>x</a:t>
                </a:r>
                <a:r>
                  <a:rPr lang="en-US" dirty="0"/>
                  <a:t> </a:t>
                </a:r>
                <a:r>
                  <a:rPr lang="en-US" dirty="0" smtClean="0"/>
                  <a:t>                     -&gt; </a:t>
                </a:r>
                <a:r>
                  <a:rPr lang="en-US" dirty="0" smtClean="0"/>
                  <a:t>(19)</a:t>
                </a:r>
                <a:endParaRPr lang="en-US" dirty="0" smtClean="0"/>
              </a:p>
              <a:p>
                <a:r>
                  <a:rPr lang="en-US" dirty="0"/>
                  <a:t>[</a:t>
                </a:r>
                <a:r>
                  <a:rPr lang="en-US" dirty="0" smtClean="0"/>
                  <a:t>H</a:t>
                </a:r>
                <a:r>
                  <a:rPr lang="el-GR" dirty="0" smtClean="0"/>
                  <a:t>ε</a:t>
                </a:r>
                <a:r>
                  <a:rPr lang="en-US" baseline="-25000" dirty="0" err="1" smtClean="0"/>
                  <a:t>x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 </a:t>
                </a:r>
                <a:r>
                  <a:rPr lang="en-US" dirty="0"/>
                  <a:t>+</a:t>
                </a:r>
                <a:r>
                  <a:rPr lang="en-US" dirty="0" smtClean="0"/>
                  <a:t> </a:t>
                </a:r>
                <a:r>
                  <a:rPr lang="el-GR" dirty="0"/>
                  <a:t>ε</a:t>
                </a:r>
                <a:r>
                  <a:rPr lang="en-US" baseline="-25000" dirty="0"/>
                  <a:t>v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aseline="30000" dirty="0"/>
                  <a:t>-1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–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H[H</a:t>
                </a:r>
                <a:r>
                  <a:rPr lang="en-US" baseline="30000" dirty="0" smtClean="0"/>
                  <a:t>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H</a:t>
                </a:r>
                <a:r>
                  <a:rPr lang="en-US" dirty="0" smtClean="0"/>
                  <a:t>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l-GR" dirty="0" smtClean="0"/>
                  <a:t>ε</a:t>
                </a:r>
                <a:r>
                  <a:rPr lang="en-US" baseline="-25000" dirty="0" smtClean="0"/>
                  <a:t>v		</a:t>
                </a:r>
                <a:r>
                  <a:rPr lang="en-US" dirty="0" smtClean="0"/>
                  <a:t>-&gt; </a:t>
                </a:r>
                <a:r>
                  <a:rPr lang="en-US" dirty="0" smtClean="0"/>
                  <a:t>(20)</a:t>
                </a:r>
                <a:endParaRPr lang="en-US" dirty="0" smtClean="0"/>
              </a:p>
              <a:p>
                <a:r>
                  <a:rPr lang="en-US" dirty="0" smtClean="0"/>
                  <a:t>Multiplying both side of </a:t>
                </a:r>
                <a:r>
                  <a:rPr lang="en-US" dirty="0" smtClean="0"/>
                  <a:t>(20) </a:t>
                </a:r>
                <a:r>
                  <a:rPr lang="en-US" dirty="0" smtClean="0"/>
                  <a:t>on the left by </a:t>
                </a:r>
                <a:r>
                  <a:rPr lang="el-GR" dirty="0"/>
                  <a:t>ε</a:t>
                </a:r>
                <a:r>
                  <a:rPr lang="en-US" baseline="-25000" dirty="0" err="1"/>
                  <a:t>x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/>
                  <a:t> </a:t>
                </a:r>
                <a:r>
                  <a:rPr lang="en-US" dirty="0" smtClean="0"/>
                  <a:t>and simplifying    (refer to </a:t>
                </a:r>
                <a:r>
                  <a:rPr lang="en-US" dirty="0" err="1" smtClean="0"/>
                  <a:t>LLD</a:t>
                </a:r>
                <a:r>
                  <a:rPr lang="en-US" dirty="0" smtClean="0"/>
                  <a:t> (2006) – Chapter 17), obtain the matrix identity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l-GR" dirty="0"/>
                  <a:t> ε</a:t>
                </a:r>
                <a:r>
                  <a:rPr lang="en-US" baseline="-25000" dirty="0" err="1" smtClean="0"/>
                  <a:t>x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[H</a:t>
                </a:r>
                <a:r>
                  <a:rPr lang="el-GR" dirty="0"/>
                  <a:t>ε</a:t>
                </a:r>
                <a:r>
                  <a:rPr lang="en-US" baseline="-25000" dirty="0" err="1"/>
                  <a:t>x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/>
                  <a:t> + </a:t>
                </a:r>
                <a:r>
                  <a:rPr lang="el-GR" dirty="0"/>
                  <a:t>ε</a:t>
                </a:r>
                <a:r>
                  <a:rPr lang="en-US" baseline="-25000" dirty="0"/>
                  <a:t>v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aseline="30000" dirty="0"/>
                  <a:t>-1</a:t>
                </a:r>
                <a:r>
                  <a:rPr lang="en-US" dirty="0"/>
                  <a:t> </a:t>
                </a:r>
                <a:r>
                  <a:rPr lang="en-US" dirty="0" smtClean="0"/>
                  <a:t>= [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H+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]H</a:t>
                </a:r>
                <a:r>
                  <a:rPr lang="en-US" baseline="30000" dirty="0" smtClean="0"/>
                  <a:t>T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                    -&gt; </a:t>
                </a:r>
                <a:r>
                  <a:rPr lang="en-US" dirty="0" smtClean="0"/>
                  <a:t>(21)</a:t>
                </a: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  <a:blipFill rotWithShape="0">
                <a:blip r:embed="rId2"/>
                <a:stretch>
                  <a:fillRect l="-1043" t="-1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6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RELATING WEAK AND STRONG SOLUTION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/>
                  <a:t>Applying </a:t>
                </a:r>
                <a:r>
                  <a:rPr lang="en-US" dirty="0" smtClean="0"/>
                  <a:t>(20) </a:t>
                </a:r>
                <a:r>
                  <a:rPr lang="en-US" dirty="0" smtClean="0"/>
                  <a:t>to </a:t>
                </a:r>
                <a:r>
                  <a:rPr lang="en-US" dirty="0" smtClean="0"/>
                  <a:t>(17) </a:t>
                </a:r>
                <a:r>
                  <a:rPr lang="en-US" dirty="0" smtClean="0"/>
                  <a:t>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 = 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 smtClean="0"/>
                  <a:t>= </a:t>
                </a:r>
                <a:r>
                  <a:rPr lang="el-GR" dirty="0" smtClean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m: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(A + </a:t>
                </a:r>
                <a:r>
                  <a:rPr lang="el-GR" dirty="0" smtClean="0"/>
                  <a:t>α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=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-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 + </a:t>
                </a:r>
                <a:r>
                  <a:rPr lang="el-GR" dirty="0" smtClean="0"/>
                  <a:t>α</a:t>
                </a:r>
                <a:r>
                  <a:rPr lang="en-US" baseline="30000" dirty="0" smtClean="0"/>
                  <a:t>-1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/>
                  <a:t>m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HA</a:t>
                </a:r>
                <a:r>
                  <a:rPr lang="en-US" baseline="30000" dirty="0" smtClean="0"/>
                  <a:t>-1</a:t>
                </a:r>
              </a:p>
              <a:p>
                <a:pPr marL="0" indent="0">
                  <a:buNone/>
                </a:pPr>
                <a:r>
                  <a:rPr lang="en-US" baseline="30000" dirty="0"/>
                  <a:t>	</a:t>
                </a:r>
                <a:r>
                  <a:rPr lang="en-US" baseline="30000" dirty="0" smtClean="0"/>
                  <a:t>		</a:t>
                </a:r>
                <a:r>
                  <a:rPr lang="en-US" dirty="0" smtClean="0"/>
                  <a:t>-&gt;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–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as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-&gt; ∞             -&gt; </a:t>
                </a:r>
                <a:r>
                  <a:rPr lang="en-US" dirty="0" smtClean="0"/>
                  <a:t>(22)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Hence, from </a:t>
                </a:r>
                <a:r>
                  <a:rPr lang="en-US" dirty="0" smtClean="0"/>
                  <a:t>(18)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	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*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 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 smtClean="0"/>
                  <a:t> =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 –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             -&gt; </a:t>
                </a:r>
                <a:r>
                  <a:rPr lang="en-US" dirty="0" smtClean="0"/>
                  <a:t>(23) 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  <a:blipFill rotWithShape="0">
                <a:blip r:embed="rId2"/>
                <a:stretch>
                  <a:fillRect l="-1043" t="-1917" r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8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RELATING WEAK AND STRONG SOLUTIONS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</p:spPr>
            <p:txBody>
              <a:bodyPr/>
              <a:lstStyle/>
              <a:p>
                <a:r>
                  <a:rPr lang="en-US" dirty="0" smtClean="0"/>
                  <a:t>Applying </a:t>
                </a:r>
                <a:r>
                  <a:rPr lang="en-US" dirty="0" smtClean="0"/>
                  <a:t>(21) </a:t>
                </a:r>
                <a:r>
                  <a:rPr lang="en-US" dirty="0" smtClean="0"/>
                  <a:t>to </a:t>
                </a:r>
                <a:r>
                  <a:rPr lang="en-US" dirty="0" smtClean="0"/>
                  <a:t>(18) </a:t>
                </a:r>
                <a:r>
                  <a:rPr lang="en-US" dirty="0" smtClean="0"/>
                  <a:t>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 = A,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ε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v</m:t>
                        </m:r>
                      </m:sub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=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/>
                  <a:t>m:</a:t>
                </a:r>
              </a:p>
              <a:p>
                <a:pPr marL="0" indent="0">
                  <a:buNone/>
                </a:pPr>
                <a:r>
                  <a:rPr lang="en-US" dirty="0" smtClean="0"/>
                  <a:t> 	</a:t>
                </a:r>
                <a:r>
                  <a:rPr lang="en-US" dirty="0"/>
                  <a:t> </a:t>
                </a:r>
                <a:r>
                  <a:rPr lang="el-GR" dirty="0"/>
                  <a:t>α</a:t>
                </a:r>
                <a:r>
                  <a:rPr lang="en-US" dirty="0" smtClean="0"/>
                  <a:t>(A </a:t>
                </a:r>
                <a:r>
                  <a:rPr lang="en-US" dirty="0"/>
                  <a:t>+ </a:t>
                </a:r>
                <a:r>
                  <a:rPr lang="el-GR" dirty="0"/>
                  <a:t>α</a:t>
                </a:r>
                <a:r>
                  <a:rPr lang="en-US" dirty="0" err="1"/>
                  <a:t>HH</a:t>
                </a:r>
                <a:r>
                  <a:rPr lang="en-US" baseline="30000" dirty="0" err="1"/>
                  <a:t>T</a:t>
                </a:r>
                <a:r>
                  <a:rPr lang="en-US" dirty="0"/>
                  <a:t>)</a:t>
                </a:r>
                <a:r>
                  <a:rPr lang="en-US" baseline="30000" dirty="0"/>
                  <a:t>-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 = </a:t>
                </a:r>
                <a:r>
                  <a:rPr lang="en-US" dirty="0"/>
                  <a:t>A</a:t>
                </a:r>
                <a:r>
                  <a:rPr lang="en-US" baseline="30000" dirty="0"/>
                  <a:t>-1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:r>
                  <a:rPr lang="en-US" dirty="0"/>
                  <a:t>[HA</a:t>
                </a:r>
                <a:r>
                  <a:rPr lang="en-US" baseline="30000" dirty="0"/>
                  <a:t>-1</a:t>
                </a:r>
                <a:r>
                  <a:rPr lang="en-US" dirty="0"/>
                  <a:t>H + </a:t>
                </a:r>
                <a:r>
                  <a:rPr lang="el-GR" dirty="0"/>
                  <a:t>α</a:t>
                </a:r>
                <a:r>
                  <a:rPr lang="en-US" baseline="30000" dirty="0"/>
                  <a:t>-1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/>
                  <a:t>m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r>
                  <a:rPr lang="en-US" dirty="0"/>
                  <a:t>	 -&gt; </a:t>
                </a:r>
                <a:r>
                  <a:rPr lang="en-US" dirty="0" smtClean="0"/>
                  <a:t>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dirty="0"/>
                  <a:t>]</a:t>
                </a:r>
                <a:r>
                  <a:rPr lang="en-US" baseline="30000" dirty="0"/>
                  <a:t>-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 </a:t>
                </a:r>
                <a:r>
                  <a:rPr lang="en-US" dirty="0"/>
                  <a:t>as </a:t>
                </a:r>
                <a:r>
                  <a:rPr lang="el-GR" dirty="0"/>
                  <a:t>α</a:t>
                </a:r>
                <a:r>
                  <a:rPr lang="en-US" dirty="0"/>
                  <a:t> -&gt; ∞ </a:t>
                </a:r>
                <a:r>
                  <a:rPr lang="en-US" dirty="0" smtClean="0"/>
                  <a:t>              -&gt; </a:t>
                </a:r>
                <a:r>
                  <a:rPr lang="en-US" dirty="0" smtClean="0"/>
                  <a:t>(24)</a:t>
                </a:r>
                <a:endParaRPr lang="en-US" dirty="0" smtClean="0"/>
              </a:p>
              <a:p>
                <a:r>
                  <a:rPr lang="en-US" dirty="0" smtClean="0"/>
                  <a:t>Hence, from </a:t>
                </a:r>
                <a:r>
                  <a:rPr lang="en-US" dirty="0" smtClean="0"/>
                  <a:t>(18)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/>
                  <a:t> </a:t>
                </a:r>
                <a:r>
                  <a:rPr lang="en-US" dirty="0" smtClean="0"/>
                  <a:t>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*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 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 = </a:t>
                </a:r>
                <a:r>
                  <a:rPr lang="en-US" dirty="0" smtClean="0"/>
                  <a:t>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/>
                  <a:t>)</a:t>
                </a:r>
                <a:r>
                  <a:rPr lang="en-US" baseline="30000" dirty="0"/>
                  <a:t>-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Z                      -&gt; </a:t>
                </a:r>
                <a:r>
                  <a:rPr lang="en-US" dirty="0" smtClean="0"/>
                  <a:t>(25) 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X</a:t>
                </a:r>
                <a:r>
                  <a:rPr lang="en-US" baseline="-25000" dirty="0"/>
                  <a:t>1</a:t>
                </a:r>
                <a:r>
                  <a:rPr lang="en-US" dirty="0" smtClean="0"/>
                  <a:t>* + </a:t>
                </a:r>
                <a:r>
                  <a:rPr lang="en-US" dirty="0"/>
                  <a:t>X</a:t>
                </a:r>
                <a:r>
                  <a:rPr lang="en-US" baseline="-25000" dirty="0"/>
                  <a:t>2</a:t>
                </a:r>
                <a:r>
                  <a:rPr lang="en-US" dirty="0"/>
                  <a:t>* </a:t>
                </a:r>
                <a:r>
                  <a:rPr lang="en-US" dirty="0" smtClean="0"/>
                  <a:t>=  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 + </a:t>
                </a:r>
                <a:r>
                  <a:rPr lang="en-US" dirty="0"/>
                  <a:t>A</a:t>
                </a:r>
                <a:r>
                  <a:rPr lang="en-US" baseline="30000" dirty="0"/>
                  <a:t>-1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:r>
                  <a:rPr lang="en-US" dirty="0"/>
                  <a:t>(HA</a:t>
                </a:r>
                <a:r>
                  <a:rPr lang="en-US" baseline="30000" dirty="0"/>
                  <a:t>-1</a:t>
                </a:r>
                <a:r>
                  <a:rPr lang="en-US" dirty="0"/>
                  <a:t>H</a:t>
                </a:r>
                <a:r>
                  <a:rPr lang="en-US" baseline="30000" dirty="0"/>
                  <a:t>T</a:t>
                </a:r>
                <a:r>
                  <a:rPr lang="en-US" dirty="0"/>
                  <a:t>)</a:t>
                </a:r>
                <a:r>
                  <a:rPr lang="en-US" baseline="30000" dirty="0"/>
                  <a:t>-</a:t>
                </a:r>
                <a:r>
                  <a:rPr lang="en-US" baseline="30000" dirty="0" smtClean="0"/>
                  <a:t>1</a:t>
                </a:r>
                <a:r>
                  <a:rPr lang="en-US" dirty="0" smtClean="0"/>
                  <a:t>[Z – HA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b]        -&gt; </a:t>
                </a:r>
                <a:r>
                  <a:rPr lang="en-US" dirty="0" smtClean="0"/>
                  <a:t>(26)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       =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s</a:t>
                </a:r>
                <a:r>
                  <a:rPr lang="en-US" dirty="0" smtClean="0"/>
                  <a:t> in </a:t>
                </a:r>
                <a:r>
                  <a:rPr lang="en-US" dirty="0" smtClean="0"/>
                  <a:t>(12)</a:t>
                </a:r>
                <a:endParaRPr lang="en-US" dirty="0" smtClean="0"/>
              </a:p>
              <a:p>
                <a:r>
                  <a:rPr lang="en-US" dirty="0" smtClean="0"/>
                  <a:t>That is, in the limit as the penalty parameter </a:t>
                </a:r>
                <a:r>
                  <a:rPr lang="el-GR" dirty="0"/>
                  <a:t>α</a:t>
                </a:r>
                <a:r>
                  <a:rPr lang="en-US" dirty="0" smtClean="0"/>
                  <a:t> increases without bund, the weak solution converges to the strong solution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  <a:blipFill rotWithShape="0">
                <a:blip r:embed="rId2"/>
                <a:stretch>
                  <a:fillRect l="-1043" t="-1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8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(7.1) Compute the Gradient and Hessian</a:t>
                </a:r>
              </a:p>
              <a:p>
                <a:pPr marL="0" indent="0">
                  <a:buNone/>
                </a:pPr>
                <a:r>
                  <a:rPr lang="en-US" dirty="0"/>
                  <a:t>	 f(x) = </a:t>
                </a:r>
                <a:r>
                  <a:rPr lang="el-GR" dirty="0"/>
                  <a:t>α</a:t>
                </a:r>
                <a:r>
                  <a:rPr lang="en-US" dirty="0" err="1"/>
                  <a:t>x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x</a:t>
                </a:r>
                <a:r>
                  <a:rPr lang="en-US" dirty="0"/>
                  <a:t> + (Z – </a:t>
                </a:r>
                <a:r>
                  <a:rPr lang="en-US" dirty="0" err="1"/>
                  <a:t>Hx</a:t>
                </a:r>
                <a:r>
                  <a:rPr lang="en-US" dirty="0"/>
                  <a:t>)</a:t>
                </a:r>
                <a:r>
                  <a:rPr lang="en-US" baseline="30000" dirty="0"/>
                  <a:t>T</a:t>
                </a:r>
                <a:r>
                  <a:rPr lang="en-US" dirty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and verify the relation (3) in Module – 7</a:t>
                </a:r>
              </a:p>
              <a:p>
                <a:pPr marL="0" indent="0">
                  <a:buNone/>
                </a:pPr>
                <a:r>
                  <a:rPr lang="en-US" dirty="0" smtClean="0"/>
                  <a:t>(7.2) Verify that (12) gives the solution of (10) and (11)</a:t>
                </a:r>
              </a:p>
              <a:p>
                <a:pPr marL="0" indent="0">
                  <a:buNone/>
                </a:pPr>
                <a:r>
                  <a:rPr lang="en-US" dirty="0" smtClean="0"/>
                  <a:t>(7.3) Let H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 smtClean="0"/>
                  <a:t> &gt; 0</a:t>
                </a:r>
              </a:p>
              <a:p>
                <a:pPr marL="0" indent="0">
                  <a:buNone/>
                </a:pPr>
                <a:r>
                  <a:rPr lang="en-US" dirty="0" smtClean="0"/>
                  <a:t>Compute the eigenvalues of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and plot them as a function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 smtClean="0"/>
                  <a:t> for </a:t>
                </a:r>
              </a:p>
              <a:p>
                <a:pPr marL="0" indent="0">
                  <a:buNone/>
                </a:pPr>
                <a:r>
                  <a:rPr lang="en-US" dirty="0" smtClean="0"/>
                  <a:t>-1 ≤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 smtClean="0"/>
                  <a:t> ≤ 1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  <a:blipFill rotWithShape="0">
                <a:blip r:embed="rId2"/>
                <a:stretch>
                  <a:fillRect l="-1217" t="-1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EXERCISES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(7.4) Let 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, b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, H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, x =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en-US" dirty="0" smtClean="0"/>
                  <a:t> and z = (3, 4, 5)</a:t>
                </a:r>
                <a:r>
                  <a:rPr lang="en-US" baseline="30000" dirty="0" smtClean="0"/>
                  <a:t>T</a:t>
                </a:r>
              </a:p>
              <a:p>
                <a:pPr marL="514350" indent="-514350">
                  <a:buAutoNum type="alphaLcParenR"/>
                </a:pPr>
                <a:r>
                  <a:rPr lang="en-US" dirty="0" smtClean="0"/>
                  <a:t>Compute the unique </a:t>
                </a:r>
                <a:r>
                  <a:rPr lang="en-US" dirty="0" err="1" smtClean="0"/>
                  <a:t>minizer</a:t>
                </a:r>
                <a:r>
                  <a:rPr lang="en-US" dirty="0" smtClean="0"/>
                  <a:t> x* of J(x)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err="1" smtClean="0"/>
                  <a:t>x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Ax</a:t>
                </a:r>
                <a:r>
                  <a:rPr lang="en-US" dirty="0" smtClean="0"/>
                  <a:t> – </a:t>
                </a:r>
                <a:r>
                  <a:rPr lang="en-US" dirty="0" err="1" smtClean="0"/>
                  <a:t>b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x</a:t>
                </a:r>
                <a:r>
                  <a:rPr lang="en-US" dirty="0" smtClean="0"/>
                  <a:t> when Z =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 using </a:t>
                </a:r>
                <a:r>
                  <a:rPr lang="en-US" dirty="0" err="1" smtClean="0"/>
                  <a:t>Lagrangian</a:t>
                </a:r>
                <a:r>
                  <a:rPr lang="en-US" dirty="0" smtClean="0"/>
                  <a:t> multiplier</a:t>
                </a:r>
              </a:p>
              <a:p>
                <a:pPr marL="514350" indent="-514350">
                  <a:buAutoNum type="alphaLcParenR"/>
                </a:pPr>
                <a:r>
                  <a:rPr lang="en-US" dirty="0" smtClean="0"/>
                  <a:t>Compute the unique minimizer x(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of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P</a:t>
                </a:r>
                <a:r>
                  <a:rPr lang="el-GR" baseline="-25000" dirty="0" smtClean="0"/>
                  <a:t>α</a:t>
                </a:r>
                <a:r>
                  <a:rPr lang="en-US" dirty="0" smtClean="0"/>
                  <a:t>(x) = J(x)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(Z </a:t>
                </a:r>
                <a:r>
                  <a:rPr lang="en-US" dirty="0"/>
                  <a:t>– </a:t>
                </a:r>
                <a:r>
                  <a:rPr lang="en-US" dirty="0" err="1"/>
                  <a:t>Hx</a:t>
                </a:r>
                <a:r>
                  <a:rPr lang="en-US" dirty="0"/>
                  <a:t>)</a:t>
                </a:r>
                <a:r>
                  <a:rPr lang="en-US" baseline="30000" dirty="0"/>
                  <a:t>T</a:t>
                </a:r>
                <a:r>
                  <a:rPr lang="en-US" dirty="0"/>
                  <a:t>(Z – </a:t>
                </a:r>
                <a:r>
                  <a:rPr lang="en-US" dirty="0" err="1"/>
                  <a:t>Hx</a:t>
                </a:r>
                <a:r>
                  <a:rPr lang="en-US" dirty="0" smtClean="0"/>
                  <a:t>) as a function of </a:t>
                </a:r>
                <a:r>
                  <a:rPr lang="el-GR" dirty="0" smtClean="0"/>
                  <a:t>α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c) Plot the norm of x(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Vs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and show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 x*</a:t>
                </a:r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8554"/>
                <a:ext cx="10515600" cy="5409445"/>
              </a:xfrm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REFERENCES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554"/>
            <a:ext cx="10515600" cy="5409445"/>
          </a:xfrm>
        </p:spPr>
        <p:txBody>
          <a:bodyPr/>
          <a:lstStyle/>
          <a:p>
            <a:r>
              <a:rPr lang="en-US" dirty="0" smtClean="0"/>
              <a:t>This module follows </a:t>
            </a:r>
            <a:r>
              <a:rPr lang="en-US" dirty="0" smtClean="0"/>
              <a:t>from Chapter 5 </a:t>
            </a:r>
            <a:r>
              <a:rPr lang="en-US" dirty="0" err="1" smtClean="0"/>
              <a:t>LLD</a:t>
            </a:r>
            <a:r>
              <a:rPr lang="en-US" dirty="0"/>
              <a:t> </a:t>
            </a:r>
            <a:r>
              <a:rPr lang="en-US" dirty="0" smtClean="0"/>
              <a:t>(2006) and the following report</a:t>
            </a:r>
          </a:p>
          <a:p>
            <a:pPr marL="0" indent="0">
              <a:buNone/>
            </a:pPr>
            <a:r>
              <a:rPr lang="en-US" dirty="0" err="1" smtClean="0"/>
              <a:t>S.Lakshmivarahan</a:t>
            </a:r>
            <a:r>
              <a:rPr lang="en-US" dirty="0" smtClean="0"/>
              <a:t> (2015) “On the convergence of class of weak solution to the strong solution of an equality constraint </a:t>
            </a:r>
            <a:r>
              <a:rPr lang="en-US" dirty="0" smtClean="0"/>
              <a:t>minimization. Problem</a:t>
            </a:r>
            <a:r>
              <a:rPr lang="en-US" dirty="0" smtClean="0"/>
              <a:t>: A direct proof using matrix identities, School of Computer Science, University of Oklahoma, Norman, Ok - 73019 USA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6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WELL AND ILL-POSED PROBLEMS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0456"/>
                <a:ext cx="10515600" cy="5377543"/>
              </a:xfrm>
            </p:spPr>
            <p:txBody>
              <a:bodyPr>
                <a:normAutofit/>
              </a:bodyPr>
              <a:lstStyle/>
              <a:p>
                <a:pPr marL="228600" lvl="2">
                  <a:spcBef>
                    <a:spcPts val="1000"/>
                  </a:spcBef>
                </a:pPr>
                <a:r>
                  <a:rPr lang="en-US" sz="2400" smtClean="0"/>
                  <a:t>Let Z = </a:t>
                </a:r>
                <a:r>
                  <a:rPr lang="en-US" sz="2400" err="1" smtClean="0"/>
                  <a:t>Hx</a:t>
                </a:r>
                <a:r>
                  <a:rPr lang="en-US" sz="2400" smtClean="0"/>
                  <a:t>, Z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/>
                  <a:t> </a:t>
                </a:r>
                <a:r>
                  <a:rPr lang="en-US" sz="2400" smtClean="0"/>
                  <a:t>R</a:t>
                </a:r>
                <a:r>
                  <a:rPr lang="en-US" sz="2400" baseline="30000" smtClean="0"/>
                  <a:t>m</a:t>
                </a:r>
                <a:r>
                  <a:rPr lang="en-US" sz="2400" smtClean="0"/>
                  <a:t>, 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/>
                  <a:t> </a:t>
                </a:r>
                <a:r>
                  <a:rPr lang="en-US" sz="2400" smtClean="0"/>
                  <a:t>R</a:t>
                </a:r>
                <a:r>
                  <a:rPr lang="en-US" sz="2400" baseline="30000" smtClean="0"/>
                  <a:t>n</a:t>
                </a:r>
                <a:r>
                  <a:rPr lang="en-US" sz="2400" smtClean="0"/>
                  <a:t>, H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/>
                  <a:t> </a:t>
                </a:r>
                <a:r>
                  <a:rPr lang="en-US" sz="2400" smtClean="0"/>
                  <a:t>R</a:t>
                </a:r>
                <a:r>
                  <a:rPr lang="en-US" sz="2400" baseline="30000" smtClean="0"/>
                  <a:t>mxn</a:t>
                </a:r>
              </a:p>
              <a:p>
                <a:pPr marL="228600" lvl="2">
                  <a:spcBef>
                    <a:spcPts val="1000"/>
                  </a:spcBef>
                </a:pPr>
                <a:endParaRPr lang="en-US" sz="2400"/>
              </a:p>
              <a:p>
                <a:pPr marL="228600" lvl="2">
                  <a:spcBef>
                    <a:spcPts val="1000"/>
                  </a:spcBef>
                </a:pPr>
                <a:r>
                  <a:rPr lang="en-US" sz="2400" smtClean="0"/>
                  <a:t>Module 6 contains solution to the well-posed linear least squares problems when the matrix H is </a:t>
                </a:r>
                <a:r>
                  <a:rPr lang="en-US" sz="2400" u="sng" smtClean="0"/>
                  <a:t>full rank</a:t>
                </a:r>
                <a:r>
                  <a:rPr lang="en-US" sz="2400" smtClean="0"/>
                  <a:t>, that is Rank(H) = min{m, n}</a:t>
                </a:r>
              </a:p>
              <a:p>
                <a:pPr marL="228600" lvl="2">
                  <a:spcBef>
                    <a:spcPts val="1000"/>
                  </a:spcBef>
                </a:pPr>
                <a:endParaRPr lang="en-US" sz="2400" smtClean="0"/>
              </a:p>
              <a:p>
                <a:pPr marL="228600" lvl="2">
                  <a:spcBef>
                    <a:spcPts val="1000"/>
                  </a:spcBef>
                </a:pPr>
                <a:r>
                  <a:rPr lang="en-US" sz="2400" smtClean="0"/>
                  <a:t>If the Rank(H) &lt; min{m, n}, then H is </a:t>
                </a:r>
                <a:r>
                  <a:rPr lang="en-US" sz="2400" u="sng" smtClean="0"/>
                  <a:t>rank-deficient</a:t>
                </a:r>
                <a:r>
                  <a:rPr lang="en-US" sz="2400" smtClean="0"/>
                  <a:t> and the problem is ill-posed</a:t>
                </a:r>
              </a:p>
              <a:p>
                <a:pPr marL="228600" lvl="2">
                  <a:spcBef>
                    <a:spcPts val="1000"/>
                  </a:spcBef>
                </a:pPr>
                <a:endParaRPr lang="en-US" sz="2400"/>
              </a:p>
              <a:p>
                <a:pPr marL="228600" lvl="2">
                  <a:spcBef>
                    <a:spcPts val="1000"/>
                  </a:spcBef>
                </a:pPr>
                <a:r>
                  <a:rPr lang="en-US" sz="2400" smtClean="0"/>
                  <a:t>In this case, the </a:t>
                </a:r>
                <a:r>
                  <a:rPr lang="en-US" sz="2400" u="sng" err="1" smtClean="0"/>
                  <a:t>Grammian</a:t>
                </a:r>
                <a:r>
                  <a:rPr lang="en-US" sz="2400" u="sng" smtClean="0"/>
                  <a:t> matrices </a:t>
                </a:r>
                <a:r>
                  <a:rPr lang="en-US" sz="2400" smtClean="0"/>
                  <a:t>H</a:t>
                </a:r>
                <a:r>
                  <a:rPr lang="en-US" sz="2400" baseline="30000" smtClean="0"/>
                  <a:t>T</a:t>
                </a:r>
                <a:r>
                  <a:rPr lang="en-US" sz="2400" smtClean="0"/>
                  <a:t>H and HH</a:t>
                </a:r>
                <a:r>
                  <a:rPr lang="en-US" sz="2400" baseline="30000" smtClean="0"/>
                  <a:t>T</a:t>
                </a:r>
                <a:r>
                  <a:rPr lang="en-US" sz="2400" smtClean="0"/>
                  <a:t> are </a:t>
                </a:r>
                <a:r>
                  <a:rPr lang="en-US" sz="2400" u="sng" smtClean="0"/>
                  <a:t>singular</a:t>
                </a:r>
              </a:p>
              <a:p>
                <a:pPr marL="228600" lvl="2">
                  <a:spcBef>
                    <a:spcPts val="1000"/>
                  </a:spcBef>
                </a:pPr>
                <a:endParaRPr lang="en-US" sz="240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0456"/>
                <a:ext cx="10515600" cy="5377543"/>
              </a:xfrm>
              <a:blipFill rotWithShape="0">
                <a:blip r:embed="rId2"/>
                <a:stretch>
                  <a:fillRect l="-812" t="-1587" r="-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2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ILL-POSED PROBLEM – TIKHONOV REGULARIZATION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0848"/>
            <a:ext cx="10515600" cy="5407151"/>
          </a:xfrm>
        </p:spPr>
        <p:txBody>
          <a:bodyPr>
            <a:normAutofit/>
          </a:bodyPr>
          <a:lstStyle/>
          <a:p>
            <a:r>
              <a:rPr lang="en-US" dirty="0" smtClean="0"/>
              <a:t>When is H is rank deficient, we cannot use the formula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H</a:t>
            </a:r>
            <a:r>
              <a:rPr lang="en-US" baseline="30000" dirty="0" smtClean="0"/>
              <a:t>+</a:t>
            </a:r>
            <a:r>
              <a:rPr lang="en-US" dirty="0" smtClean="0"/>
              <a:t> = (</a:t>
            </a:r>
            <a:r>
              <a:rPr lang="en-US" dirty="0" err="1" smtClean="0"/>
              <a:t>H</a:t>
            </a:r>
            <a:r>
              <a:rPr lang="en-US" baseline="30000" dirty="0" err="1" smtClean="0"/>
              <a:t>T</a:t>
            </a:r>
            <a:r>
              <a:rPr lang="en-US" dirty="0" err="1" smtClean="0"/>
              <a:t>H</a:t>
            </a:r>
            <a:r>
              <a:rPr lang="en-US" dirty="0" smtClean="0"/>
              <a:t>)</a:t>
            </a:r>
            <a:r>
              <a:rPr lang="en-US" baseline="30000" dirty="0" smtClean="0"/>
              <a:t>-1</a:t>
            </a:r>
            <a:r>
              <a:rPr lang="en-US" dirty="0" smtClean="0"/>
              <a:t>H</a:t>
            </a:r>
            <a:r>
              <a:rPr lang="en-US" baseline="30000" dirty="0" smtClean="0"/>
              <a:t>T</a:t>
            </a:r>
            <a:r>
              <a:rPr lang="vi-VN" dirty="0" smtClean="0"/>
              <a:t> or H</a:t>
            </a:r>
            <a:r>
              <a:rPr lang="vi-VN" baseline="30000" dirty="0" smtClean="0"/>
              <a:t>+</a:t>
            </a:r>
            <a:r>
              <a:rPr lang="vi-VN" dirty="0" smtClean="0"/>
              <a:t> </a:t>
            </a:r>
            <a:r>
              <a:rPr lang="en-US" dirty="0" smtClean="0"/>
              <a:t>= </a:t>
            </a:r>
            <a:r>
              <a:rPr lang="vi-VN" dirty="0" smtClean="0"/>
              <a:t> </a:t>
            </a:r>
            <a:r>
              <a:rPr lang="vi-VN" dirty="0"/>
              <a:t>H</a:t>
            </a:r>
            <a:r>
              <a:rPr lang="vi-VN" baseline="30000" dirty="0"/>
              <a:t>T</a:t>
            </a:r>
            <a:r>
              <a:rPr lang="en-US" dirty="0" smtClean="0"/>
              <a:t>(</a:t>
            </a:r>
            <a:r>
              <a:rPr lang="en-US" dirty="0" err="1" smtClean="0"/>
              <a:t>HH</a:t>
            </a:r>
            <a:r>
              <a:rPr lang="en-US" baseline="30000" dirty="0" err="1" smtClean="0"/>
              <a:t>T</a:t>
            </a:r>
            <a:r>
              <a:rPr lang="en-US" dirty="0" smtClean="0"/>
              <a:t>)</a:t>
            </a:r>
            <a:r>
              <a:rPr lang="en-US" baseline="30000" dirty="0" smtClean="0"/>
              <a:t>-1</a:t>
            </a:r>
          </a:p>
          <a:p>
            <a:pPr marL="0" indent="0" algn="ctr">
              <a:buNone/>
            </a:pPr>
            <a:r>
              <a:rPr lang="en-US" dirty="0" smtClean="0"/>
              <a:t>for the generalized inverse of H in computing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LS</a:t>
            </a:r>
            <a:endParaRPr lang="en-US" dirty="0" smtClean="0"/>
          </a:p>
          <a:p>
            <a:r>
              <a:rPr lang="en-US" dirty="0" smtClean="0"/>
              <a:t>While we could still compute H</a:t>
            </a:r>
            <a:r>
              <a:rPr lang="en-US" baseline="30000" dirty="0" smtClean="0"/>
              <a:t>+</a:t>
            </a:r>
            <a:r>
              <a:rPr lang="en-US" dirty="0" smtClean="0"/>
              <a:t> using the method of singular value decomposition (</a:t>
            </a:r>
            <a:r>
              <a:rPr lang="en-US" dirty="0" err="1" smtClean="0"/>
              <a:t>SVD</a:t>
            </a:r>
            <a:r>
              <a:rPr lang="en-US" dirty="0" smtClean="0"/>
              <a:t>) (Module – 13), </a:t>
            </a:r>
            <a:r>
              <a:rPr lang="en-US" dirty="0" smtClean="0"/>
              <a:t>we seek alternate formulation of the least squares problem</a:t>
            </a:r>
          </a:p>
          <a:p>
            <a:r>
              <a:rPr lang="en-US" dirty="0" smtClean="0"/>
              <a:t>The method of regularization due to Tikhonov is used to get around the rank deficiency of H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8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TIKHONOV’S METHOD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Define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   f(x)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α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+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𝐻𝑥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                    -&gt; </a:t>
                </a:r>
                <a:r>
                  <a:rPr lang="en-US" dirty="0" smtClean="0"/>
                  <a:t>(1</a:t>
                </a:r>
                <a:r>
                  <a:rPr lang="en-US" dirty="0" smtClean="0"/>
                  <a:t>)</a:t>
                </a:r>
              </a:p>
              <a:p>
                <a:r>
                  <a:rPr lang="en-US" dirty="0" smtClean="0"/>
                  <a:t>The </a:t>
                </a:r>
                <a:r>
                  <a:rPr lang="en-US" dirty="0" smtClean="0"/>
                  <a:t>addition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α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 to the traditional sum of squared error term helps to avoid the challenges resulting from the rank deficiency of H</a:t>
                </a:r>
              </a:p>
              <a:p>
                <a:r>
                  <a:rPr lang="en-US" dirty="0" smtClean="0"/>
                  <a:t>Rewriting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f(x) = </a:t>
                </a:r>
                <a:r>
                  <a:rPr lang="el-GR" dirty="0" smtClean="0"/>
                  <a:t>α</a:t>
                </a:r>
                <a:r>
                  <a:rPr lang="en-US" dirty="0" err="1" smtClean="0"/>
                  <a:t>x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x</a:t>
                </a:r>
                <a:r>
                  <a:rPr lang="en-US" dirty="0" smtClean="0"/>
                  <a:t> + 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(Z – </a:t>
                </a:r>
                <a:r>
                  <a:rPr lang="en-US" dirty="0" err="1" smtClean="0"/>
                  <a:t>Hx</a:t>
                </a:r>
                <a:r>
                  <a:rPr lang="en-US" dirty="0" smtClean="0"/>
                  <a:t>)                        -&gt; </a:t>
                </a:r>
                <a:r>
                  <a:rPr lang="en-US" dirty="0" smtClean="0"/>
                  <a:t>(2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</a:t>
                </a:r>
                <a:r>
                  <a:rPr lang="en-US" dirty="0" smtClean="0"/>
                  <a:t>It</a:t>
                </a:r>
                <a:r>
                  <a:rPr lang="en-US" dirty="0" smtClean="0"/>
                  <a:t> </a:t>
                </a:r>
                <a:r>
                  <a:rPr lang="en-US" dirty="0" smtClean="0"/>
                  <a:t>readily follows that (Verify!)</a:t>
                </a:r>
              </a:p>
              <a:p>
                <a:pPr marL="0" indent="0">
                  <a:buNone/>
                </a:pPr>
                <a:r>
                  <a:rPr lang="en-US" dirty="0" smtClean="0"/>
                  <a:t> 			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𝛻</m:t>
                    </m:r>
                  </m:oMath>
                </a14:m>
                <a:r>
                  <a:rPr lang="en-US" baseline="-25000" dirty="0" err="1" smtClean="0"/>
                  <a:t>x</a:t>
                </a:r>
                <a:r>
                  <a:rPr lang="en-US" dirty="0" err="1" smtClean="0"/>
                  <a:t>f</a:t>
                </a:r>
                <a:r>
                  <a:rPr lang="en-US" dirty="0" smtClean="0"/>
                  <a:t>(x)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/>
                  <a:t> </a:t>
                </a:r>
                <a:r>
                  <a:rPr lang="en-US" dirty="0" smtClean="0"/>
                  <a:t>+ </a:t>
                </a:r>
                <a:r>
                  <a:rPr lang="el-GR" dirty="0" smtClean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)x –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Z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= </a:t>
                </a:r>
                <a:r>
                  <a:rPr lang="en-US" dirty="0"/>
                  <a:t>(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H</a:t>
                </a:r>
                <a:r>
                  <a:rPr lang="en-US" dirty="0"/>
                  <a:t> +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                                  -&gt; </a:t>
                </a:r>
                <a:r>
                  <a:rPr lang="en-US" dirty="0" smtClean="0"/>
                  <a:t>(3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0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TIKHONOV’S METHOD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Since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is singular, by adding a diagonal perturbation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to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, we can ensure that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+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) is non-singular</a:t>
                </a:r>
              </a:p>
              <a:p>
                <a:endParaRPr lang="en-US" dirty="0"/>
              </a:p>
              <a:p>
                <a:r>
                  <a:rPr lang="en-US" dirty="0" smtClean="0"/>
                  <a:t>One could use the </a:t>
                </a:r>
                <a:r>
                  <a:rPr lang="en-US" u="sng" dirty="0" err="1" smtClean="0"/>
                  <a:t>Gershgorin</a:t>
                </a:r>
                <a:r>
                  <a:rPr lang="en-US" u="sng" dirty="0" smtClean="0"/>
                  <a:t> Circle theorem</a:t>
                </a:r>
                <a:r>
                  <a:rPr lang="en-US" dirty="0" smtClean="0"/>
                  <a:t> to 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to estimate the least value of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that would render </a:t>
                </a:r>
                <a:r>
                  <a:rPr lang="en-US" dirty="0"/>
                  <a:t>(</a:t>
                </a:r>
                <a:r>
                  <a:rPr lang="en-US" dirty="0" err="1"/>
                  <a:t>H</a:t>
                </a:r>
                <a:r>
                  <a:rPr lang="en-US" baseline="30000" dirty="0" err="1"/>
                  <a:t>T</a:t>
                </a:r>
                <a:r>
                  <a:rPr lang="en-US" dirty="0" err="1"/>
                  <a:t>H</a:t>
                </a:r>
                <a:r>
                  <a:rPr lang="en-US" dirty="0"/>
                  <a:t> +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) non-singular</a:t>
                </a:r>
              </a:p>
              <a:p>
                <a:endParaRPr lang="en-US" u="sng" dirty="0"/>
              </a:p>
              <a:p>
                <a:r>
                  <a:rPr lang="en-US" dirty="0" smtClean="0"/>
                  <a:t>If H is of full rank, then we can set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= 0 and obtain the known least square solution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9089"/>
                <a:ext cx="10515600" cy="5318911"/>
              </a:xfrm>
              <a:blipFill rotWithShape="0">
                <a:blip r:embed="rId2"/>
                <a:stretch>
                  <a:fillRect l="-1043" t="-1833" r="-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MATRIX IDENTITY 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A well known matrix identity: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[A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B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A + D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A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B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= DA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[B + </a:t>
                </a:r>
                <a:r>
                  <a:rPr lang="en-US" dirty="0" err="1" smtClean="0"/>
                  <a:t>ADA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                   -&gt; </a:t>
                </a:r>
                <a:r>
                  <a:rPr lang="en-US" dirty="0" smtClean="0"/>
                  <a:t>(4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Setting A = H, B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, D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=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, this identity becomes:</a:t>
                </a:r>
              </a:p>
              <a:p>
                <a:pPr marL="0" indent="0">
                  <a:buNone/>
                </a:pPr>
                <a:r>
                  <a:rPr lang="en-US" dirty="0" smtClean="0"/>
                  <a:t>	[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+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 = </a:t>
                </a:r>
                <a:r>
                  <a:rPr lang="el-GR" dirty="0"/>
                  <a:t>α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 + </a:t>
                </a:r>
                <a:r>
                  <a:rPr lang="el-GR" dirty="0" smtClean="0"/>
                  <a:t>α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   = </a:t>
                </a:r>
                <a:r>
                  <a:rPr lang="el-GR" dirty="0" smtClean="0"/>
                  <a:t>α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</a:t>
                </a:r>
                <a:r>
                  <a:rPr lang="el-GR" dirty="0" smtClean="0"/>
                  <a:t>α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(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 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)]</a:t>
                </a:r>
                <a:r>
                  <a:rPr lang="en-US" baseline="30000" dirty="0" smtClean="0"/>
                  <a:t>-1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   = 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 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]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                                 -&gt; </a:t>
                </a:r>
                <a:r>
                  <a:rPr lang="en-US" dirty="0" smtClean="0"/>
                  <a:t>(5</a:t>
                </a:r>
                <a:r>
                  <a:rPr lang="en-US" dirty="0" smtClean="0"/>
                  <a:t>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UNIFIED APPROACH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Substituting (5</a:t>
                </a:r>
                <a:r>
                  <a:rPr lang="en-US" dirty="0" smtClean="0"/>
                  <a:t>) in </a:t>
                </a:r>
                <a:r>
                  <a:rPr lang="en-US" dirty="0" smtClean="0"/>
                  <a:t>(3</a:t>
                </a:r>
                <a:r>
                  <a:rPr lang="en-US" dirty="0" smtClean="0"/>
                  <a:t>):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LS</a:t>
                </a:r>
                <a:r>
                  <a:rPr lang="en-US" dirty="0" smtClean="0"/>
                  <a:t>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= (</a:t>
                </a:r>
                <a:r>
                  <a:rPr lang="en-US" dirty="0" err="1" smtClean="0"/>
                  <a:t>H</a:t>
                </a:r>
                <a:r>
                  <a:rPr lang="en-US" baseline="30000" dirty="0" err="1" smtClean="0"/>
                  <a:t>T</a:t>
                </a:r>
                <a:r>
                  <a:rPr lang="en-US" dirty="0" err="1" smtClean="0"/>
                  <a:t>H</a:t>
                </a:r>
                <a:r>
                  <a:rPr lang="en-US" dirty="0" smtClean="0"/>
                  <a:t> + 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)</a:t>
                </a:r>
                <a:r>
                  <a:rPr lang="en-US" baseline="30000" dirty="0" smtClean="0"/>
                  <a:t>-1</a:t>
                </a:r>
                <a:r>
                  <a:rPr lang="en-US" dirty="0" smtClean="0"/>
                  <a:t>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Z,   m &gt; n                -&gt; </a:t>
                </a:r>
                <a:r>
                  <a:rPr lang="en-US" dirty="0" smtClean="0"/>
                  <a:t>(6)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= H</a:t>
                </a:r>
                <a:r>
                  <a:rPr lang="en-US" baseline="30000" dirty="0" smtClean="0"/>
                  <a:t>T</a:t>
                </a:r>
                <a:r>
                  <a:rPr lang="en-US" dirty="0" smtClean="0"/>
                  <a:t>[</a:t>
                </a:r>
                <a:r>
                  <a:rPr lang="el-GR" dirty="0"/>
                  <a:t>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</m:t>
                    </m:r>
                  </m:oMath>
                </a14:m>
                <a:r>
                  <a:rPr lang="en-US" dirty="0" smtClean="0"/>
                  <a:t> + </a:t>
                </a:r>
                <a:r>
                  <a:rPr lang="en-US" dirty="0" err="1" smtClean="0"/>
                  <a:t>HH</a:t>
                </a:r>
                <a:r>
                  <a:rPr lang="en-US" baseline="30000" dirty="0" err="1" smtClean="0"/>
                  <a:t>T</a:t>
                </a:r>
                <a:r>
                  <a:rPr lang="en-US" dirty="0" smtClean="0"/>
                  <a:t>]Z,     m &lt; n                -&gt; </a:t>
                </a:r>
                <a:r>
                  <a:rPr lang="en-US" dirty="0" smtClean="0"/>
                  <a:t>(7)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Setting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= 0 in </a:t>
                </a:r>
                <a:r>
                  <a:rPr lang="en-US" dirty="0" smtClean="0"/>
                  <a:t>(6) </a:t>
                </a:r>
                <a:r>
                  <a:rPr lang="en-US" dirty="0" smtClean="0"/>
                  <a:t>leads the optimal solution to the full rank problem when m &gt; </a:t>
                </a:r>
                <a:r>
                  <a:rPr lang="en-US" dirty="0" smtClean="0"/>
                  <a:t>n – Refer to Module - 6</a:t>
                </a:r>
                <a:endParaRPr lang="en-US" dirty="0" smtClean="0"/>
              </a:p>
              <a:p>
                <a:r>
                  <a:rPr lang="en-US" dirty="0" smtClean="0"/>
                  <a:t>Setting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= 0 in (7) leads to the optimal solution to the full rank problem when m &lt; </a:t>
                </a:r>
                <a:r>
                  <a:rPr lang="en-US" dirty="0" smtClean="0"/>
                  <a:t>n </a:t>
                </a:r>
                <a:r>
                  <a:rPr lang="en-US" dirty="0"/>
                  <a:t>–</a:t>
                </a:r>
                <a:r>
                  <a:rPr lang="en-US" dirty="0" smtClean="0"/>
                  <a:t> Refer to Module - 6</a:t>
                </a:r>
              </a:p>
              <a:p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4768"/>
                <a:ext cx="10515600" cy="5373231"/>
              </a:xfrm>
              <a:blipFill rotWithShape="0">
                <a:blip r:embed="rId2"/>
                <a:stretch>
                  <a:fillRect l="-1043" t="-1930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5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PERFECT VS IMPERFECT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768"/>
            <a:ext cx="10515600" cy="5373231"/>
          </a:xfrm>
        </p:spPr>
        <p:txBody>
          <a:bodyPr>
            <a:normAutofit/>
          </a:bodyPr>
          <a:lstStyle/>
          <a:p>
            <a:r>
              <a:rPr lang="en-US" dirty="0" smtClean="0"/>
              <a:t>The saying goes: “no model is perfect, but some models are useful”</a:t>
            </a:r>
          </a:p>
          <a:p>
            <a:r>
              <a:rPr lang="en-US" dirty="0" smtClean="0"/>
              <a:t>Often assume that a model is </a:t>
            </a:r>
            <a:r>
              <a:rPr lang="en-US" u="sng" dirty="0" smtClean="0"/>
              <a:t>perfect</a:t>
            </a:r>
            <a:endParaRPr lang="en-US" dirty="0" smtClean="0"/>
          </a:p>
          <a:p>
            <a:r>
              <a:rPr lang="en-US" dirty="0" smtClean="0"/>
              <a:t>Imperfection is a model come from various directions: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complete physics, wrong parametrization,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Irrespective of whether the model is perfect or not, in the overdetermined case, the model is </a:t>
            </a:r>
            <a:r>
              <a:rPr lang="en-US" u="sng" dirty="0" smtClean="0"/>
              <a:t>inconsistent</a:t>
            </a:r>
            <a:r>
              <a:rPr lang="en-US" dirty="0" smtClean="0"/>
              <a:t> in the sense we saw in </a:t>
            </a:r>
            <a:r>
              <a:rPr lang="en-US" dirty="0" smtClean="0"/>
              <a:t>Module </a:t>
            </a:r>
            <a:r>
              <a:rPr lang="en-US" dirty="0" smtClean="0"/>
              <a:t>6</a:t>
            </a:r>
          </a:p>
          <a:p>
            <a:r>
              <a:rPr lang="en-US" dirty="0" smtClean="0"/>
              <a:t>In the underdetermined case, the choice of the method depends on whether or not the model is perfect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STRONG VS WEAK CONSTRAINED FORMULATION: m &lt; 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0448"/>
            <a:ext cx="10515600" cy="5427551"/>
          </a:xfrm>
        </p:spPr>
        <p:txBody>
          <a:bodyPr>
            <a:normAutofit/>
          </a:bodyPr>
          <a:lstStyle/>
          <a:p>
            <a:r>
              <a:rPr lang="en-US" dirty="0" smtClean="0"/>
              <a:t>When m &lt; n, and the model is perfect, we strictly enforce the model constraint using the </a:t>
            </a:r>
            <a:r>
              <a:rPr lang="en-US" dirty="0" err="1" smtClean="0"/>
              <a:t>Lagrangian</a:t>
            </a:r>
            <a:r>
              <a:rPr lang="en-US" dirty="0" smtClean="0"/>
              <a:t> multiplier method – see </a:t>
            </a:r>
            <a:r>
              <a:rPr lang="en-US" dirty="0" smtClean="0"/>
              <a:t>Module </a:t>
            </a:r>
            <a:r>
              <a:rPr lang="en-US" dirty="0" smtClean="0"/>
              <a:t>6 for details</a:t>
            </a:r>
          </a:p>
          <a:p>
            <a:r>
              <a:rPr lang="en-US" dirty="0" smtClean="0"/>
              <a:t>This is often called the </a:t>
            </a:r>
            <a:r>
              <a:rPr lang="en-US" u="sng" dirty="0" smtClean="0"/>
              <a:t>Strong Constraint formulation</a:t>
            </a:r>
            <a:endParaRPr lang="en-US" dirty="0" smtClean="0"/>
          </a:p>
          <a:p>
            <a:r>
              <a:rPr lang="en-US" dirty="0" smtClean="0"/>
              <a:t>If the model is not perfect, it is pointless to enforce it strictly</a:t>
            </a:r>
          </a:p>
          <a:p>
            <a:r>
              <a:rPr lang="en-US" dirty="0" smtClean="0"/>
              <a:t>We require the model equation to be satisfied only approximately</a:t>
            </a:r>
          </a:p>
          <a:p>
            <a:r>
              <a:rPr lang="en-US" dirty="0" smtClean="0"/>
              <a:t>This is known as the </a:t>
            </a:r>
            <a:r>
              <a:rPr lang="en-US" u="sng" dirty="0" smtClean="0"/>
              <a:t>Weak Constraint formulation</a:t>
            </a:r>
            <a:r>
              <a:rPr lang="en-US" dirty="0" smtClean="0"/>
              <a:t>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346200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E5297-79E1-40E7-B89C-9A68E4DCBF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5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631</Words>
  <Application>Microsoft Office PowerPoint</Application>
  <PresentationFormat>Widescreen</PresentationFormat>
  <Paragraphs>158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STATIC, DETERMINISTIC LINEAR INVERSE PROBLEM ILL-POSED PROBLEM AND IMPERFECT MODEL</vt:lpstr>
      <vt:lpstr>WELL AND ILL-POSED PROBLEMS</vt:lpstr>
      <vt:lpstr>ILL-POSED PROBLEM – TIKHONOV REGULARIZATION</vt:lpstr>
      <vt:lpstr>TIKHONOV’S METHOD</vt:lpstr>
      <vt:lpstr>TIKHONOV’S METHOD</vt:lpstr>
      <vt:lpstr>A MATRIX IDENTITY </vt:lpstr>
      <vt:lpstr>A UNIFIED APPROACH</vt:lpstr>
      <vt:lpstr>PERFECT VS IMPERFECT MODEL</vt:lpstr>
      <vt:lpstr>STRONG VS WEAK CONSTRAINED FORMULATION: m &lt; n</vt:lpstr>
      <vt:lpstr>STRONG CONSTRAINT FORMULATION - REVISITED</vt:lpstr>
      <vt:lpstr>STRONG CONSTRAINT - CONTINUED</vt:lpstr>
      <vt:lpstr>WEAK CONSTRAINED FORMULATION</vt:lpstr>
      <vt:lpstr>SHERMAN – MORRISON – WOODBURY (SMW) FORMULA</vt:lpstr>
      <vt:lpstr>RELATING WEAK AND STRONG SOLUTION</vt:lpstr>
      <vt:lpstr>RELATING WEAK AND STRONG SOLUTIONS</vt:lpstr>
      <vt:lpstr>EXERCISES</vt:lpstr>
      <vt:lpstr>EXERCISES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Duc Nguyen</dc:creator>
  <cp:lastModifiedBy>Duc Nguyen</cp:lastModifiedBy>
  <cp:revision>164</cp:revision>
  <dcterms:created xsi:type="dcterms:W3CDTF">2015-09-06T00:59:29Z</dcterms:created>
  <dcterms:modified xsi:type="dcterms:W3CDTF">2015-10-25T19:48:08Z</dcterms:modified>
</cp:coreProperties>
</file>