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258" r:id="rId4"/>
    <p:sldId id="259" r:id="rId5"/>
    <p:sldId id="275" r:id="rId6"/>
    <p:sldId id="260" r:id="rId7"/>
    <p:sldId id="261" r:id="rId8"/>
    <p:sldId id="262" r:id="rId9"/>
    <p:sldId id="276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7" r:id="rId22"/>
    <p:sldId id="278" r:id="rId23"/>
    <p:sldId id="279" r:id="rId24"/>
    <p:sldId id="280" r:id="rId25"/>
    <p:sldId id="281" r:id="rId26"/>
    <p:sldId id="282" r:id="rId27"/>
    <p:sldId id="284" r:id="rId28"/>
    <p:sldId id="285" r:id="rId29"/>
    <p:sldId id="283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A996F5B-0F70-4F7F-BB32-41716435C37B}">
          <p14:sldIdLst>
            <p14:sldId id="256"/>
            <p14:sldId id="257"/>
            <p14:sldId id="258"/>
            <p14:sldId id="259"/>
            <p14:sldId id="275"/>
            <p14:sldId id="260"/>
            <p14:sldId id="261"/>
            <p14:sldId id="262"/>
            <p14:sldId id="276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7"/>
            <p14:sldId id="278"/>
            <p14:sldId id="279"/>
            <p14:sldId id="280"/>
            <p14:sldId id="281"/>
            <p14:sldId id="282"/>
            <p14:sldId id="284"/>
            <p14:sldId id="285"/>
            <p14:sldId id="28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6" autoAdjust="0"/>
    <p:restoredTop sz="94660"/>
  </p:normalViewPr>
  <p:slideViewPr>
    <p:cSldViewPr snapToGrid="0">
      <p:cViewPr varScale="1">
        <p:scale>
          <a:sx n="79" d="100"/>
          <a:sy n="79" d="100"/>
        </p:scale>
        <p:origin x="16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966D40-88EF-42C9-A198-4136EFA5FE92}" type="datetimeFigureOut">
              <a:rPr lang="en-US" smtClean="0"/>
              <a:t>10/25/2015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1B4633-2BAE-4EC5-A72F-AD8E421A3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7962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9A07E2-8E74-4F00-B99D-0010C634B3C9}" type="datetimeFigureOut">
              <a:rPr lang="en-US" smtClean="0"/>
              <a:t>10/25/2015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9D7BAB-C59E-4DA7-8152-645ED2459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6994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D7BAB-C59E-4DA7-8152-645ED24599F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85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D7BAB-C59E-4DA7-8152-645ED24599F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636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C679F-1AFD-452A-959E-3812583E870D}" type="datetime1">
              <a:rPr lang="en-US" smtClean="0"/>
              <a:t>10/25/2015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E5297-79E1-40E7-B89C-9A68E4DCB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654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783C-40D3-4BB1-BFB5-71C0538203A0}" type="datetime1">
              <a:rPr lang="en-US" smtClean="0"/>
              <a:t>10/25/2015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E5297-79E1-40E7-B89C-9A68E4DCB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267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8C852-B6DD-4FDC-9BF8-FA367363AA42}" type="datetime1">
              <a:rPr lang="en-US" smtClean="0"/>
              <a:t>10/25/2015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E5297-79E1-40E7-B89C-9A68E4DCB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142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634D8-3DB1-4EE7-B3C8-F5CDFA22D9D4}" type="datetime1">
              <a:rPr lang="en-US" smtClean="0"/>
              <a:t>10/25/2015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E5297-79E1-40E7-B89C-9A68E4DCB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520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20FE6-E6B7-4BA5-A06A-24C8138BF53B}" type="datetime1">
              <a:rPr lang="en-US" smtClean="0"/>
              <a:t>10/25/2015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E5297-79E1-40E7-B89C-9A68E4DCB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65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105E7-8736-4E02-BFBB-684A93BBAB1C}" type="datetime1">
              <a:rPr lang="en-US" smtClean="0"/>
              <a:t>10/25/2015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E5297-79E1-40E7-B89C-9A68E4DCB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30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3CE10-CC4B-421B-ADC3-0F165B95CD22}" type="datetime1">
              <a:rPr lang="en-US" smtClean="0"/>
              <a:t>10/25/2015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E5297-79E1-40E7-B89C-9A68E4DCB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187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12DE-6C9B-4B1D-A8B5-EBC83BD15CD4}" type="datetime1">
              <a:rPr lang="en-US" smtClean="0"/>
              <a:t>10/25/2015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E5297-79E1-40E7-B89C-9A68E4DCB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752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D1-51A6-4732-BBCB-B63D40B11A60}" type="datetime1">
              <a:rPr lang="en-US" smtClean="0"/>
              <a:t>10/25/2015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E5297-79E1-40E7-B89C-9A68E4DCB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814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E8987-7349-4053-B2A7-C54D26169DBD}" type="datetime1">
              <a:rPr lang="en-US" smtClean="0"/>
              <a:t>10/25/2015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E5297-79E1-40E7-B89C-9A68E4DCB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73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917E2-B61C-4E1F-A2E8-4C30FA40DF87}" type="datetime1">
              <a:rPr lang="en-US" smtClean="0"/>
              <a:t>10/25/2015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E5297-79E1-40E7-B89C-9A68E4DCB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475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4C8DC-9BBF-4B42-84A4-30480E9FCD69}" type="datetime1">
              <a:rPr lang="en-US" smtClean="0"/>
              <a:t>10/25/2015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E5297-79E1-40E7-B89C-9A68E4DCB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891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varahan@o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7100" y="1358900"/>
            <a:ext cx="10553700" cy="1312863"/>
          </a:xfrm>
        </p:spPr>
        <p:txBody>
          <a:bodyPr anchor="ctr">
            <a:normAutofit/>
          </a:bodyPr>
          <a:lstStyle/>
          <a:p>
            <a:r>
              <a:rPr lang="en-US" sz="4400" b="1" dirty="0" smtClean="0"/>
              <a:t>STATIC</a:t>
            </a:r>
            <a:r>
              <a:rPr lang="en-US" sz="4400" b="1" dirty="0" smtClean="0"/>
              <a:t>, DETERMINISTIC </a:t>
            </a:r>
            <a:r>
              <a:rPr lang="en-US" sz="4400" b="1" dirty="0" smtClean="0"/>
              <a:t>LINEAR INVERSE </a:t>
            </a:r>
            <a:r>
              <a:rPr lang="en-US" sz="4400" b="1" dirty="0" smtClean="0"/>
              <a:t>PROBLEMS WELL – </a:t>
            </a:r>
            <a:r>
              <a:rPr lang="en-US" sz="4400" b="1" dirty="0" smtClean="0"/>
              <a:t>POSED PROBLEM</a:t>
            </a:r>
            <a:endParaRPr lang="en-US" sz="4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599609"/>
            <a:ext cx="9626600" cy="3683496"/>
          </a:xfrm>
        </p:spPr>
        <p:txBody>
          <a:bodyPr anchor="ctr">
            <a:normAutofit/>
          </a:bodyPr>
          <a:lstStyle/>
          <a:p>
            <a:endParaRPr lang="en-US" sz="2600" dirty="0" smtClean="0"/>
          </a:p>
          <a:p>
            <a:r>
              <a:rPr lang="en-US" sz="3600" dirty="0" smtClean="0"/>
              <a:t>S.</a:t>
            </a:r>
            <a:r>
              <a:rPr lang="en-US" sz="3600" b="1" dirty="0"/>
              <a:t>  </a:t>
            </a:r>
            <a:r>
              <a:rPr lang="en-US" sz="3600" dirty="0" err="1" smtClean="0"/>
              <a:t>Lakshmivarahan</a:t>
            </a:r>
            <a:endParaRPr lang="en-US" sz="3600" dirty="0" smtClean="0"/>
          </a:p>
          <a:p>
            <a:r>
              <a:rPr lang="en-US" sz="1800" i="1" dirty="0" smtClean="0"/>
              <a:t>School of Computer Science</a:t>
            </a:r>
          </a:p>
          <a:p>
            <a:r>
              <a:rPr lang="en-US" sz="1800" i="1" dirty="0" smtClean="0"/>
              <a:t>University of Oklahoma</a:t>
            </a:r>
          </a:p>
          <a:p>
            <a:r>
              <a:rPr lang="en-US" sz="1800" i="1" dirty="0" smtClean="0"/>
              <a:t>Norman, Ok – 73069, USA</a:t>
            </a:r>
          </a:p>
          <a:p>
            <a:r>
              <a:rPr lang="en-US" i="1" u="sng" dirty="0">
                <a:hlinkClick r:id="rId3"/>
              </a:rPr>
              <a:t>varahan@ou.edu</a:t>
            </a:r>
            <a:endParaRPr lang="en-US" i="1" u="sng" dirty="0"/>
          </a:p>
          <a:p>
            <a:r>
              <a:rPr lang="en-US" sz="1800" i="1" dirty="0" smtClean="0"/>
              <a:t>Date 10/23/2015</a:t>
            </a:r>
            <a:endParaRPr lang="en-US" sz="18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5029200" y="685800"/>
            <a:ext cx="23495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 smtClean="0"/>
              <a:t>Module - 6</a:t>
            </a:r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E5297-79E1-40E7-B89C-9A68E4DCBF0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1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SUMMARY – LINEAR INVERSE PROBLEM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8656"/>
            <a:ext cx="10515600" cy="541934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Z = </a:t>
            </a:r>
            <a:r>
              <a:rPr lang="en-US" sz="2400" dirty="0" err="1" smtClean="0"/>
              <a:t>Hx</a:t>
            </a:r>
            <a:r>
              <a:rPr lang="en-US" sz="2400" dirty="0" smtClean="0"/>
              <a:t> and H is of full rank</a:t>
            </a:r>
          </a:p>
          <a:p>
            <a:pPr marL="0" indent="0" algn="ctr">
              <a:buNone/>
            </a:pPr>
            <a:r>
              <a:rPr lang="en-US" sz="2400" dirty="0" smtClean="0"/>
              <a:t>m : n</a:t>
            </a:r>
          </a:p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endParaRPr lang="en-US" sz="2400" dirty="0"/>
          </a:p>
          <a:p>
            <a:r>
              <a:rPr lang="en-US" sz="2400" dirty="0" smtClean="0"/>
              <a:t>Thus, we need to generalize the concept of solution for the two extreme cases when m &gt; n and m &lt; n</a:t>
            </a:r>
          </a:p>
          <a:p>
            <a:r>
              <a:rPr lang="en-US" sz="2400" dirty="0" smtClean="0"/>
              <a:t>This generalized solution in called the </a:t>
            </a:r>
            <a:r>
              <a:rPr lang="en-US" sz="2400" u="sng" dirty="0" smtClean="0"/>
              <a:t>lease square solution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346200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E5297-79E1-40E7-B89C-9A68E4DCBF0F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2431295"/>
              </p:ext>
            </p:extLst>
          </p:nvPr>
        </p:nvGraphicFramePr>
        <p:xfrm>
          <a:off x="1463041" y="2922270"/>
          <a:ext cx="9265920" cy="1981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88640"/>
                <a:gridCol w="3088640"/>
                <a:gridCol w="308864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 &gt; n</a:t>
                      </a:r>
                      <a:endParaRPr lang="en-US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 = n</a:t>
                      </a:r>
                      <a:endParaRPr lang="en-US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 &lt; n</a:t>
                      </a:r>
                      <a:endParaRPr lang="en-US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/>
                        <a:t>Overdetermined</a:t>
                      </a:r>
                      <a:endParaRPr lang="en-US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err="1" smtClean="0"/>
                        <a:t>Underdetemined</a:t>
                      </a:r>
                      <a:endParaRPr lang="en-US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/>
                        <a:t>Rank(H)</a:t>
                      </a:r>
                      <a:r>
                        <a:rPr lang="en-US" sz="2000" baseline="0" dirty="0" smtClean="0"/>
                        <a:t> = n</a:t>
                      </a:r>
                      <a:endParaRPr lang="en-US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/>
                        <a:t>Rank</a:t>
                      </a:r>
                      <a:r>
                        <a:rPr lang="en-US" sz="2000" baseline="0" dirty="0" smtClean="0"/>
                        <a:t>(H) = n</a:t>
                      </a:r>
                      <a:endParaRPr lang="en-US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/>
                        <a:t>Rank</a:t>
                      </a:r>
                      <a:r>
                        <a:rPr lang="en-US" sz="2000" baseline="0" dirty="0" smtClean="0"/>
                        <a:t>(H) = m</a:t>
                      </a:r>
                      <a:endParaRPr lang="en-US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/>
                        <a:t>Inconsistent</a:t>
                      </a:r>
                      <a:r>
                        <a:rPr lang="en-US" sz="2000" baseline="0" dirty="0" smtClean="0"/>
                        <a:t> system</a:t>
                      </a:r>
                      <a:endParaRPr lang="en-US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/>
                        <a:t>Infinitely many solution</a:t>
                      </a:r>
                      <a:endParaRPr lang="en-US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/>
                        <a:t>No solution</a:t>
                      </a:r>
                      <a:endParaRPr lang="en-US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/>
                        <a:t>Unique solution X = H</a:t>
                      </a:r>
                      <a:r>
                        <a:rPr lang="en-US" sz="2000" baseline="30000" dirty="0" smtClean="0"/>
                        <a:t>-1</a:t>
                      </a:r>
                      <a:r>
                        <a:rPr lang="en-US" sz="2000" baseline="0" dirty="0" smtClean="0"/>
                        <a:t>z</a:t>
                      </a:r>
                      <a:endParaRPr lang="en-US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/>
                        <a:t>No</a:t>
                      </a:r>
                      <a:r>
                        <a:rPr lang="en-US" sz="2000" baseline="0" dirty="0" smtClean="0"/>
                        <a:t> uniqueness</a:t>
                      </a:r>
                      <a:endParaRPr lang="en-US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cxnSp>
        <p:nvCxnSpPr>
          <p:cNvPr id="8" name="Straight Arrow Connector 7"/>
          <p:cNvCxnSpPr>
            <a:endCxn id="5" idx="0"/>
          </p:cNvCxnSpPr>
          <p:nvPr/>
        </p:nvCxnSpPr>
        <p:spPr>
          <a:xfrm>
            <a:off x="6095999" y="2327276"/>
            <a:ext cx="2" cy="5949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2950463" y="2327276"/>
            <a:ext cx="31455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938272" y="2327276"/>
            <a:ext cx="12191" cy="5949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095999" y="2327276"/>
            <a:ext cx="31455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9241537" y="2327276"/>
            <a:ext cx="1" cy="5949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071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365125"/>
            <a:ext cx="11045952" cy="1325563"/>
          </a:xfrm>
        </p:spPr>
        <p:txBody>
          <a:bodyPr/>
          <a:lstStyle/>
          <a:p>
            <a:r>
              <a:rPr lang="en-US" b="1" dirty="0" smtClean="0"/>
              <a:t>UNWEIGHTED LEAST SQUARES SOLUTION: m &gt; n</a:t>
            </a:r>
            <a:endParaRPr 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99616"/>
                <a:ext cx="10515600" cy="535838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Define </a:t>
                </a:r>
                <a:r>
                  <a:rPr lang="el-GR" dirty="0"/>
                  <a:t>Λ</a:t>
                </a:r>
                <a:r>
                  <a:rPr lang="en-US" dirty="0" smtClean="0"/>
                  <a:t>(x) = Z – </a:t>
                </a:r>
                <a:r>
                  <a:rPr lang="en-US" dirty="0" err="1" smtClean="0"/>
                  <a:t>Hx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 smtClean="0"/>
                  <a:t> R</a:t>
                </a:r>
                <a:r>
                  <a:rPr lang="en-US" baseline="30000" dirty="0" smtClean="0"/>
                  <a:t>m</a:t>
                </a:r>
                <a:r>
                  <a:rPr lang="en-US" dirty="0" smtClean="0"/>
                  <a:t> – </a:t>
                </a:r>
                <a:r>
                  <a:rPr lang="en-US" u="sng" dirty="0" smtClean="0"/>
                  <a:t>residual </a:t>
                </a:r>
                <a:r>
                  <a:rPr lang="en-US" u="sng" dirty="0" smtClean="0"/>
                  <a:t>vecto</a:t>
                </a:r>
                <a:r>
                  <a:rPr lang="en-US" u="sng" dirty="0" smtClean="0"/>
                  <a:t>r</a:t>
                </a:r>
                <a:r>
                  <a:rPr lang="en-US" dirty="0" smtClean="0"/>
                  <a:t>  &lt;-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/>
                      <m:t>r</m:t>
                    </m:r>
                  </m:oMath>
                </a14:m>
                <a:r>
                  <a:rPr lang="en-US" dirty="0" smtClean="0"/>
                  <a:t>(x)</a:t>
                </a:r>
                <a:r>
                  <a:rPr lang="en-US" u="sng" dirty="0" smtClean="0"/>
                  <a:t> </a:t>
                </a:r>
                <a:endParaRPr lang="en-US" u="sng" dirty="0" smtClean="0"/>
              </a:p>
              <a:p>
                <a:r>
                  <a:rPr lang="en-US" dirty="0" smtClean="0"/>
                  <a:t>Recall when m &gt; n, there is no x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R</a:t>
                </a:r>
                <a:r>
                  <a:rPr lang="en-US" baseline="30000" dirty="0" smtClean="0"/>
                  <a:t>n</a:t>
                </a:r>
                <a:r>
                  <a:rPr lang="en-US" dirty="0" smtClean="0"/>
                  <a:t> for which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(x</a:t>
                </a:r>
                <a:r>
                  <a:rPr lang="en-US" dirty="0"/>
                  <a:t>) </a:t>
                </a:r>
                <a:r>
                  <a:rPr lang="en-US" dirty="0" smtClean="0"/>
                  <a:t>= 0</a:t>
                </a:r>
              </a:p>
              <a:p>
                <a:r>
                  <a:rPr lang="en-US" dirty="0" smtClean="0"/>
                  <a:t>As a compromise, we seek x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 R</a:t>
                </a:r>
                <a:r>
                  <a:rPr lang="en-US" baseline="30000" dirty="0"/>
                  <a:t>n</a:t>
                </a:r>
                <a:r>
                  <a:rPr lang="en-US" dirty="0"/>
                  <a:t> </a:t>
                </a:r>
                <a:r>
                  <a:rPr lang="en-US" dirty="0" smtClean="0"/>
                  <a:t>for which the vector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(x) </a:t>
                </a:r>
                <a:r>
                  <a:rPr lang="en-US" dirty="0" smtClean="0"/>
                  <a:t>will have a minimum length</a:t>
                </a:r>
              </a:p>
              <a:p>
                <a:r>
                  <a:rPr lang="en-US" dirty="0" smtClean="0"/>
                  <a:t>To this end, define f(x) 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r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r</m:t>
                    </m:r>
                  </m:oMath>
                </a14:m>
                <a:r>
                  <a:rPr lang="en-US" baseline="30000" dirty="0" smtClean="0"/>
                  <a:t>T</a:t>
                </a:r>
                <a:r>
                  <a:rPr lang="en-US" dirty="0" smtClean="0"/>
                  <a:t>(x)</a:t>
                </a:r>
                <a:r>
                  <a:rPr lang="el-GR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r</m:t>
                    </m:r>
                  </m:oMath>
                </a14:m>
                <a:r>
                  <a:rPr lang="en-US" dirty="0"/>
                  <a:t>(x</a:t>
                </a:r>
                <a:r>
                  <a:rPr lang="en-US" dirty="0" smtClean="0"/>
                  <a:t>)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Sup>
                          <m:sSub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which is the square of the norm of the residual</a:t>
                </a:r>
              </a:p>
              <a:p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r</m:t>
                    </m:r>
                  </m:oMath>
                </a14:m>
                <a:r>
                  <a:rPr lang="en-US" baseline="-25000" dirty="0" err="1" smtClean="0"/>
                  <a:t>i</a:t>
                </a:r>
                <a:r>
                  <a:rPr lang="en-US" dirty="0" smtClean="0"/>
                  <a:t>(x) = </a:t>
                </a:r>
                <a:r>
                  <a:rPr lang="en-US" dirty="0" err="1" smtClean="0"/>
                  <a:t>Z</a:t>
                </a:r>
                <a:r>
                  <a:rPr lang="en-US" baseline="-25000" dirty="0" err="1" smtClean="0"/>
                  <a:t>i</a:t>
                </a:r>
                <a:r>
                  <a:rPr lang="en-US" dirty="0" smtClean="0"/>
                  <a:t> – H</a:t>
                </a:r>
                <a:r>
                  <a:rPr lang="en-US" baseline="-25000" dirty="0" smtClean="0"/>
                  <a:t>i*</a:t>
                </a:r>
                <a:r>
                  <a:rPr lang="en-US" dirty="0" smtClean="0"/>
                  <a:t>x where H</a:t>
                </a:r>
                <a:r>
                  <a:rPr lang="en-US" baseline="-25000" dirty="0" smtClean="0"/>
                  <a:t>i*</a:t>
                </a:r>
                <a:r>
                  <a:rPr lang="en-US" dirty="0" smtClean="0"/>
                  <a:t> is the </a:t>
                </a:r>
                <a:r>
                  <a:rPr lang="en-US" dirty="0" err="1" smtClean="0"/>
                  <a:t>i</a:t>
                </a:r>
                <a:r>
                  <a:rPr lang="en-US" baseline="30000" dirty="0" err="1" smtClean="0"/>
                  <a:t>th</a:t>
                </a:r>
                <a:r>
                  <a:rPr lang="en-US" dirty="0" smtClean="0"/>
                  <a:t> row of H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  = </a:t>
                </a:r>
                <a:r>
                  <a:rPr lang="en-US" dirty="0" err="1" smtClean="0"/>
                  <a:t>i</a:t>
                </a:r>
                <a:r>
                  <a:rPr lang="en-US" baseline="30000" dirty="0" err="1" smtClean="0"/>
                  <a:t>th</a:t>
                </a:r>
                <a:r>
                  <a:rPr lang="en-US" dirty="0" smtClean="0"/>
                  <a:t> component of the residual vector</a:t>
                </a:r>
              </a:p>
              <a:p>
                <a:r>
                  <a:rPr lang="en-US" dirty="0" smtClean="0"/>
                  <a:t>Hence, f(x) = sum of the squares of the components of the residual vector</a:t>
                </a:r>
              </a:p>
              <a:p>
                <a:r>
                  <a:rPr lang="en-US" dirty="0" smtClean="0"/>
                  <a:t>The vector </a:t>
                </a:r>
                <a:r>
                  <a:rPr lang="en-US" dirty="0"/>
                  <a:t>x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 R</a:t>
                </a:r>
                <a:r>
                  <a:rPr lang="en-US" baseline="30000" dirty="0"/>
                  <a:t>n</a:t>
                </a:r>
                <a:r>
                  <a:rPr lang="en-US" dirty="0"/>
                  <a:t> </a:t>
                </a:r>
                <a:r>
                  <a:rPr lang="en-US" dirty="0" smtClean="0"/>
                  <a:t>that minimizes f(x) is called the least squares solution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99616"/>
                <a:ext cx="10515600" cy="5358383"/>
              </a:xfrm>
              <a:blipFill rotWithShape="0">
                <a:blip r:embed="rId2"/>
                <a:stretch>
                  <a:fillRect l="-1043" t="-2503" r="-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>
            <a:off x="0" y="1346200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E5297-79E1-40E7-B89C-9A68E4DCBF0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12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0500"/>
            <a:ext cx="10515600" cy="5397499"/>
          </a:xfrm>
        </p:spPr>
        <p:txBody>
          <a:bodyPr>
            <a:normAutofit/>
          </a:bodyPr>
          <a:lstStyle/>
          <a:p>
            <a:r>
              <a:rPr lang="en-US" dirty="0" smtClean="0"/>
              <a:t>f(x) = </a:t>
            </a:r>
            <a:r>
              <a:rPr lang="en-US" dirty="0" err="1" smtClean="0"/>
              <a:t>r</a:t>
            </a:r>
            <a:r>
              <a:rPr lang="en-US" baseline="30000" dirty="0" err="1" smtClean="0"/>
              <a:t>T</a:t>
            </a:r>
            <a:r>
              <a:rPr lang="en-US" dirty="0" smtClean="0"/>
              <a:t>(x)</a:t>
            </a:r>
            <a:r>
              <a:rPr lang="en-US" dirty="0" smtClean="0"/>
              <a:t>r(x</a:t>
            </a:r>
            <a:r>
              <a:rPr lang="en-US" dirty="0" smtClean="0"/>
              <a:t>) = (Z – </a:t>
            </a:r>
            <a:r>
              <a:rPr lang="en-US" dirty="0" err="1" smtClean="0"/>
              <a:t>Hx</a:t>
            </a:r>
            <a:r>
              <a:rPr lang="en-US" dirty="0" smtClean="0"/>
              <a:t>)</a:t>
            </a:r>
            <a:r>
              <a:rPr lang="en-US" baseline="30000" dirty="0" smtClean="0"/>
              <a:t>T</a:t>
            </a:r>
            <a:r>
              <a:rPr lang="en-US" dirty="0" smtClean="0"/>
              <a:t>(Z – </a:t>
            </a:r>
            <a:r>
              <a:rPr lang="en-US" dirty="0" err="1" smtClean="0"/>
              <a:t>Hx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          = (Z</a:t>
            </a:r>
            <a:r>
              <a:rPr lang="en-US" baseline="30000" dirty="0" smtClean="0"/>
              <a:t>T</a:t>
            </a:r>
            <a:r>
              <a:rPr lang="en-US" dirty="0" smtClean="0"/>
              <a:t> – (</a:t>
            </a:r>
            <a:r>
              <a:rPr lang="en-US" dirty="0" err="1" smtClean="0"/>
              <a:t>Hx</a:t>
            </a:r>
            <a:r>
              <a:rPr lang="en-US" dirty="0" smtClean="0"/>
              <a:t>)</a:t>
            </a:r>
            <a:r>
              <a:rPr lang="en-US" baseline="30000" dirty="0" smtClean="0"/>
              <a:t>T</a:t>
            </a:r>
            <a:r>
              <a:rPr lang="en-US" dirty="0" smtClean="0"/>
              <a:t>)(Z – </a:t>
            </a:r>
            <a:r>
              <a:rPr lang="en-US" dirty="0" err="1" smtClean="0"/>
              <a:t>Hx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          = (Z</a:t>
            </a:r>
            <a:r>
              <a:rPr lang="en-US" baseline="30000" dirty="0" smtClean="0"/>
              <a:t>T</a:t>
            </a:r>
            <a:r>
              <a:rPr lang="en-US" dirty="0" smtClean="0"/>
              <a:t> – </a:t>
            </a:r>
            <a:r>
              <a:rPr lang="en-US" dirty="0" err="1" smtClean="0"/>
              <a:t>x</a:t>
            </a:r>
            <a:r>
              <a:rPr lang="en-US" baseline="30000" dirty="0" err="1" smtClean="0"/>
              <a:t>T</a:t>
            </a:r>
            <a:r>
              <a:rPr lang="en-US" dirty="0" err="1" smtClean="0"/>
              <a:t>H</a:t>
            </a:r>
            <a:r>
              <a:rPr lang="en-US" baseline="30000" dirty="0" err="1" smtClean="0"/>
              <a:t>T</a:t>
            </a:r>
            <a:r>
              <a:rPr lang="en-US" dirty="0" smtClean="0"/>
              <a:t>)(Z – </a:t>
            </a:r>
            <a:r>
              <a:rPr lang="en-US" dirty="0" err="1" smtClean="0"/>
              <a:t>Hx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= Z</a:t>
            </a:r>
            <a:r>
              <a:rPr lang="en-US" baseline="30000" dirty="0" smtClean="0"/>
              <a:t>T</a:t>
            </a:r>
            <a:r>
              <a:rPr lang="en-US" dirty="0" smtClean="0"/>
              <a:t>Z – </a:t>
            </a:r>
            <a:r>
              <a:rPr lang="en-US" dirty="0" err="1" smtClean="0"/>
              <a:t>Z</a:t>
            </a:r>
            <a:r>
              <a:rPr lang="en-US" baseline="30000" dirty="0" err="1" smtClean="0"/>
              <a:t>T</a:t>
            </a:r>
            <a:r>
              <a:rPr lang="en-US" dirty="0" err="1" smtClean="0"/>
              <a:t>Hx</a:t>
            </a:r>
            <a:r>
              <a:rPr lang="en-US" dirty="0" smtClean="0"/>
              <a:t> – </a:t>
            </a:r>
            <a:r>
              <a:rPr lang="en-US" dirty="0" err="1" smtClean="0"/>
              <a:t>x</a:t>
            </a:r>
            <a:r>
              <a:rPr lang="en-US" baseline="30000" dirty="0" err="1" smtClean="0"/>
              <a:t>T</a:t>
            </a:r>
            <a:r>
              <a:rPr lang="en-US" dirty="0" err="1" smtClean="0"/>
              <a:t>H</a:t>
            </a:r>
            <a:r>
              <a:rPr lang="en-US" baseline="30000" dirty="0" err="1" smtClean="0"/>
              <a:t>T</a:t>
            </a:r>
            <a:r>
              <a:rPr lang="en-US" dirty="0" err="1" smtClean="0"/>
              <a:t>Z</a:t>
            </a:r>
            <a:r>
              <a:rPr lang="en-US" dirty="0" smtClean="0"/>
              <a:t> + </a:t>
            </a:r>
            <a:r>
              <a:rPr lang="en-US" dirty="0" err="1" smtClean="0"/>
              <a:t>x</a:t>
            </a:r>
            <a:r>
              <a:rPr lang="en-US" baseline="30000" dirty="0" err="1" smtClean="0"/>
              <a:t>T</a:t>
            </a:r>
            <a:r>
              <a:rPr lang="en-US" dirty="0" smtClean="0"/>
              <a:t>(</a:t>
            </a:r>
            <a:r>
              <a:rPr lang="en-US" dirty="0" err="1" smtClean="0"/>
              <a:t>H</a:t>
            </a:r>
            <a:r>
              <a:rPr lang="en-US" baseline="30000" dirty="0" err="1" smtClean="0"/>
              <a:t>T</a:t>
            </a:r>
            <a:r>
              <a:rPr lang="en-US" dirty="0" err="1" smtClean="0"/>
              <a:t>H</a:t>
            </a:r>
            <a:r>
              <a:rPr lang="en-US" dirty="0" smtClean="0"/>
              <a:t>)x           </a:t>
            </a: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smtClean="0"/>
              <a:t>  (5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Z</a:t>
            </a:r>
            <a:r>
              <a:rPr lang="en-US" baseline="30000" dirty="0" err="1" smtClean="0"/>
              <a:t>T</a:t>
            </a:r>
            <a:r>
              <a:rPr lang="en-US" dirty="0" err="1" smtClean="0"/>
              <a:t>Hx</a:t>
            </a:r>
            <a:r>
              <a:rPr lang="en-US" dirty="0" smtClean="0"/>
              <a:t> being a scalar: </a:t>
            </a:r>
            <a:r>
              <a:rPr lang="en-US" dirty="0" err="1" smtClean="0"/>
              <a:t>Z</a:t>
            </a:r>
            <a:r>
              <a:rPr lang="en-US" baseline="30000" dirty="0" err="1" smtClean="0"/>
              <a:t>T</a:t>
            </a:r>
            <a:r>
              <a:rPr lang="en-US" dirty="0" err="1" smtClean="0"/>
              <a:t>Hx</a:t>
            </a:r>
            <a:r>
              <a:rPr lang="en-US" dirty="0" smtClean="0"/>
              <a:t> = (</a:t>
            </a:r>
            <a:r>
              <a:rPr lang="en-US" dirty="0" err="1" smtClean="0"/>
              <a:t>Z</a:t>
            </a:r>
            <a:r>
              <a:rPr lang="en-US" baseline="30000" dirty="0" err="1" smtClean="0"/>
              <a:t>T</a:t>
            </a:r>
            <a:r>
              <a:rPr lang="en-US" dirty="0" err="1" smtClean="0"/>
              <a:t>Hx</a:t>
            </a:r>
            <a:r>
              <a:rPr lang="en-US" dirty="0" smtClean="0"/>
              <a:t>)</a:t>
            </a:r>
            <a:r>
              <a:rPr lang="en-US" baseline="30000" dirty="0" smtClean="0"/>
              <a:t>T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       = </a:t>
            </a:r>
            <a:r>
              <a:rPr lang="en-US" dirty="0" err="1" smtClean="0"/>
              <a:t>x</a:t>
            </a:r>
            <a:r>
              <a:rPr lang="en-US" baseline="30000" dirty="0" err="1" smtClean="0"/>
              <a:t>T</a:t>
            </a:r>
            <a:r>
              <a:rPr lang="en-US" dirty="0" err="1" smtClean="0"/>
              <a:t>H</a:t>
            </a:r>
            <a:r>
              <a:rPr lang="en-US" baseline="30000" dirty="0" err="1" smtClean="0"/>
              <a:t>T</a:t>
            </a:r>
            <a:r>
              <a:rPr lang="en-US" dirty="0" err="1" smtClean="0"/>
              <a:t>Z</a:t>
            </a:r>
            <a:r>
              <a:rPr lang="en-US" dirty="0" smtClean="0"/>
              <a:t>              </a:t>
            </a:r>
            <a:r>
              <a:rPr lang="en-US" dirty="0" smtClean="0"/>
              <a:t>     (6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Therefore, f(x) = Z</a:t>
            </a:r>
            <a:r>
              <a:rPr lang="en-US" baseline="30000" dirty="0" smtClean="0"/>
              <a:t>T</a:t>
            </a:r>
            <a:r>
              <a:rPr lang="en-US" dirty="0" smtClean="0"/>
              <a:t>Z – 2Z</a:t>
            </a:r>
            <a:r>
              <a:rPr lang="en-US" baseline="30000" dirty="0" smtClean="0"/>
              <a:t>T</a:t>
            </a:r>
            <a:r>
              <a:rPr lang="en-US" dirty="0" smtClean="0"/>
              <a:t>Hx + </a:t>
            </a:r>
            <a:r>
              <a:rPr lang="en-US" dirty="0" err="1" smtClean="0"/>
              <a:t>x</a:t>
            </a:r>
            <a:r>
              <a:rPr lang="en-US" baseline="30000" dirty="0" err="1" smtClean="0"/>
              <a:t>T</a:t>
            </a:r>
            <a:r>
              <a:rPr lang="en-US" dirty="0" smtClean="0"/>
              <a:t>(</a:t>
            </a:r>
            <a:r>
              <a:rPr lang="en-US" dirty="0" err="1" smtClean="0"/>
              <a:t>H</a:t>
            </a:r>
            <a:r>
              <a:rPr lang="en-US" baseline="30000" dirty="0" err="1" smtClean="0"/>
              <a:t>T</a:t>
            </a:r>
            <a:r>
              <a:rPr lang="en-US" dirty="0" err="1" smtClean="0"/>
              <a:t>H</a:t>
            </a:r>
            <a:r>
              <a:rPr lang="en-US" dirty="0" smtClean="0"/>
              <a:t>)x   </a:t>
            </a:r>
            <a:r>
              <a:rPr lang="en-US" dirty="0" smtClean="0"/>
              <a:t>     (7</a:t>
            </a:r>
            <a:r>
              <a:rPr lang="en-US" dirty="0" smtClean="0"/>
              <a:t>)</a:t>
            </a:r>
          </a:p>
          <a:p>
            <a:r>
              <a:rPr lang="en-US" dirty="0" smtClean="0"/>
              <a:t>Find x that minimizes f(x) in </a:t>
            </a:r>
            <a:r>
              <a:rPr lang="en-US" dirty="0" smtClean="0"/>
              <a:t>(7)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346200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E5297-79E1-40E7-B89C-9A68E4DCBF0F}" type="slidenum">
              <a:rPr lang="en-US" smtClean="0"/>
              <a:t>12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70560" y="365125"/>
            <a:ext cx="1104595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LEAST SQUQARES METHOD: m &gt; 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2554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</a:t>
            </a:r>
            <a:r>
              <a:rPr lang="en-US" b="1" baseline="30000" dirty="0" smtClean="0"/>
              <a:t>T</a:t>
            </a:r>
            <a:r>
              <a:rPr lang="en-US" b="1" dirty="0" smtClean="0"/>
              <a:t>H SPD WHEN H IS OF FULL RANK</a:t>
            </a:r>
            <a:endParaRPr 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63040"/>
                <a:ext cx="10515600" cy="5394959"/>
              </a:xfrm>
            </p:spPr>
            <p:txBody>
              <a:bodyPr/>
              <a:lstStyle/>
              <a:p>
                <a:r>
                  <a:rPr lang="en-US" dirty="0" smtClean="0"/>
                  <a:t>Since H</a:t>
                </a:r>
                <a:r>
                  <a:rPr lang="en-US" baseline="30000" dirty="0" smtClean="0"/>
                  <a:t>T</a:t>
                </a:r>
                <a:r>
                  <a:rPr lang="en-US" dirty="0" smtClean="0"/>
                  <a:t>H = (H</a:t>
                </a:r>
                <a:r>
                  <a:rPr lang="en-US" baseline="30000" dirty="0" smtClean="0"/>
                  <a:t>T</a:t>
                </a:r>
                <a:r>
                  <a:rPr lang="en-US" dirty="0" smtClean="0"/>
                  <a:t>H)</a:t>
                </a:r>
                <a:r>
                  <a:rPr lang="en-US" baseline="30000" dirty="0" smtClean="0"/>
                  <a:t>T</a:t>
                </a:r>
                <a:r>
                  <a:rPr lang="en-US" dirty="0" smtClean="0"/>
                  <a:t>, H</a:t>
                </a:r>
                <a:r>
                  <a:rPr lang="en-US" baseline="30000" dirty="0" smtClean="0"/>
                  <a:t>T</a:t>
                </a:r>
                <a:r>
                  <a:rPr lang="en-US" dirty="0" smtClean="0"/>
                  <a:t>H is symmetric</a:t>
                </a:r>
              </a:p>
              <a:p>
                <a:r>
                  <a:rPr lang="en-US" dirty="0" smtClean="0"/>
                  <a:t>Consider </a:t>
                </a:r>
                <a:r>
                  <a:rPr lang="en-US" dirty="0" err="1" smtClean="0"/>
                  <a:t>x</a:t>
                </a:r>
                <a:r>
                  <a:rPr lang="en-US" baseline="30000" dirty="0" err="1" smtClean="0"/>
                  <a:t>T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H</a:t>
                </a:r>
                <a:r>
                  <a:rPr lang="en-US" baseline="30000" dirty="0" err="1" smtClean="0"/>
                  <a:t>T</a:t>
                </a:r>
                <a:r>
                  <a:rPr lang="en-US" dirty="0" err="1" smtClean="0"/>
                  <a:t>H</a:t>
                </a:r>
                <a:r>
                  <a:rPr lang="en-US" dirty="0" smtClean="0"/>
                  <a:t>)x </a:t>
                </a:r>
                <a:r>
                  <a:rPr lang="en-US" dirty="0" smtClean="0"/>
                  <a:t>= (</a:t>
                </a:r>
                <a:r>
                  <a:rPr lang="en-US" dirty="0" err="1" smtClean="0"/>
                  <a:t>x</a:t>
                </a:r>
                <a:r>
                  <a:rPr lang="en-US" baseline="30000" dirty="0" err="1" smtClean="0"/>
                  <a:t>T</a:t>
                </a:r>
                <a:r>
                  <a:rPr lang="en-US" dirty="0" err="1" smtClean="0"/>
                  <a:t>H</a:t>
                </a:r>
                <a:r>
                  <a:rPr lang="en-US" baseline="30000" dirty="0" err="1" smtClean="0"/>
                  <a:t>T</a:t>
                </a:r>
                <a:r>
                  <a:rPr lang="en-US" dirty="0" smtClean="0"/>
                  <a:t>)(</a:t>
                </a:r>
                <a:r>
                  <a:rPr lang="en-US" dirty="0" err="1" smtClean="0"/>
                  <a:t>Hx</a:t>
                </a:r>
                <a:r>
                  <a:rPr lang="en-US" dirty="0" smtClean="0"/>
                  <a:t>) = (</a:t>
                </a:r>
                <a:r>
                  <a:rPr lang="en-US" dirty="0" err="1" smtClean="0"/>
                  <a:t>Hx</a:t>
                </a:r>
                <a:r>
                  <a:rPr lang="en-US" dirty="0" smtClean="0"/>
                  <a:t>)</a:t>
                </a:r>
                <a:r>
                  <a:rPr lang="en-US" baseline="30000" dirty="0" smtClean="0"/>
                  <a:t>T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Hx</a:t>
                </a:r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		   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𝐻𝑥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 smtClean="0"/>
                  <a:t>                                         </a:t>
                </a:r>
                <a:r>
                  <a:rPr lang="en-US" dirty="0" smtClean="0"/>
                  <a:t> (8</a:t>
                </a:r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Since m &gt; n, Rank(H) = n and the columns of H are linearly independent</a:t>
                </a:r>
              </a:p>
              <a:p>
                <a:r>
                  <a:rPr lang="en-US" dirty="0" smtClean="0"/>
                  <a:t>That is, </a:t>
                </a:r>
                <a:r>
                  <a:rPr lang="en-US" dirty="0" err="1" smtClean="0"/>
                  <a:t>Hx</a:t>
                </a:r>
                <a:r>
                  <a:rPr lang="en-US" dirty="0" smtClean="0"/>
                  <a:t> = 0 exactly when x = 0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           ≠ 0 otherwise</a:t>
                </a:r>
              </a:p>
              <a:p>
                <a:r>
                  <a:rPr lang="en-US" dirty="0" smtClean="0"/>
                  <a:t>Hence </a:t>
                </a:r>
                <a:r>
                  <a:rPr lang="en-US" dirty="0" err="1" smtClean="0"/>
                  <a:t>x</a:t>
                </a:r>
                <a:r>
                  <a:rPr lang="en-US" baseline="30000" dirty="0" err="1" smtClean="0"/>
                  <a:t>T</a:t>
                </a:r>
                <a:r>
                  <a:rPr lang="en-US" dirty="0" smtClean="0"/>
                  <a:t>(H</a:t>
                </a:r>
                <a:r>
                  <a:rPr lang="en-US" baseline="30000" dirty="0" smtClean="0"/>
                  <a:t>T</a:t>
                </a:r>
                <a:r>
                  <a:rPr lang="en-US" dirty="0" smtClean="0"/>
                  <a:t>H)x &gt; 0 </a:t>
                </a:r>
                <a:r>
                  <a:rPr lang="en-US" dirty="0"/>
                  <a:t>for x ≠ </a:t>
                </a:r>
                <a:r>
                  <a:rPr lang="en-US" dirty="0" smtClean="0"/>
                  <a:t>0</a:t>
                </a:r>
              </a:p>
              <a:p>
                <a:pPr marL="0" indent="0">
                  <a:buNone/>
                </a:pPr>
                <a:r>
                  <a:rPr lang="en-US" dirty="0" smtClean="0"/>
                  <a:t>		        = 0 only when x = 0 </a:t>
                </a:r>
              </a:p>
              <a:p>
                <a:r>
                  <a:rPr lang="en-US" dirty="0" smtClean="0"/>
                  <a:t>(H</a:t>
                </a:r>
                <a:r>
                  <a:rPr lang="en-US" baseline="30000" dirty="0" smtClean="0"/>
                  <a:t>T</a:t>
                </a:r>
                <a:r>
                  <a:rPr lang="en-US" dirty="0" smtClean="0"/>
                  <a:t>H) is positive definite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63040"/>
                <a:ext cx="10515600" cy="5394959"/>
              </a:xfrm>
              <a:blipFill rotWithShape="0">
                <a:blip r:embed="rId2"/>
                <a:stretch>
                  <a:fillRect l="-1043" t="-18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>
            <a:off x="0" y="1346200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E5297-79E1-40E7-B89C-9A68E4DCBF0F}" type="slidenum">
              <a:rPr lang="en-US" smtClean="0"/>
              <a:t>13</a:t>
            </a:fld>
            <a:endParaRPr lang="en-US"/>
          </a:p>
        </p:txBody>
      </p:sp>
      <p:sp>
        <p:nvSpPr>
          <p:cNvPr id="6" name="Right Brace 5"/>
          <p:cNvSpPr/>
          <p:nvPr/>
        </p:nvSpPr>
        <p:spPr>
          <a:xfrm>
            <a:off x="6742176" y="5047488"/>
            <a:ext cx="134112" cy="73152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349948" y="5151638"/>
            <a:ext cx="1260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-&gt; </a:t>
            </a:r>
            <a:r>
              <a:rPr lang="en-US" sz="2800" dirty="0" smtClean="0"/>
              <a:t>(9</a:t>
            </a:r>
            <a:r>
              <a:rPr lang="en-US" sz="2800" dirty="0" smtClean="0"/>
              <a:t>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0496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GRADIENT AND HESSIAN OF f(x)</a:t>
            </a:r>
            <a:endParaRPr 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51340" y="1524001"/>
                <a:ext cx="10515600" cy="5334000"/>
              </a:xfrm>
            </p:spPr>
            <p:txBody>
              <a:bodyPr/>
              <a:lstStyle/>
              <a:p>
                <a:r>
                  <a:rPr lang="en-US" dirty="0" smtClean="0"/>
                  <a:t>Refer to f(x) in </a:t>
                </a:r>
                <a:r>
                  <a:rPr lang="en-US" dirty="0" smtClean="0"/>
                  <a:t>(7</a:t>
                </a:r>
                <a:r>
                  <a:rPr lang="en-US" dirty="0" smtClean="0"/>
                  <a:t>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 smtClean="0"/>
                  <a:t>(Z</a:t>
                </a:r>
                <a:r>
                  <a:rPr lang="en-US" baseline="30000" dirty="0" smtClean="0"/>
                  <a:t>T</a:t>
                </a:r>
                <a:r>
                  <a:rPr lang="en-US" dirty="0" smtClean="0"/>
                  <a:t>Z) = 0,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 smtClean="0"/>
                  <a:t>(Z</a:t>
                </a:r>
                <a:r>
                  <a:rPr lang="en-US" baseline="30000" dirty="0" smtClean="0"/>
                  <a:t>T</a:t>
                </a:r>
                <a:r>
                  <a:rPr lang="en-US" dirty="0" smtClean="0"/>
                  <a:t>Z) = 0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 smtClean="0"/>
                  <a:t>(2Z</a:t>
                </a:r>
                <a:r>
                  <a:rPr lang="en-US" baseline="30000" dirty="0" smtClean="0"/>
                  <a:t>T</a:t>
                </a:r>
                <a:r>
                  <a:rPr lang="en-US" dirty="0" smtClean="0"/>
                  <a:t>Hx) = 2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 smtClean="0"/>
                  <a:t>(</a:t>
                </a:r>
                <a:r>
                  <a:rPr lang="en-US" dirty="0" err="1" smtClean="0"/>
                  <a:t>a</a:t>
                </a:r>
                <a:r>
                  <a:rPr lang="en-US" baseline="30000" dirty="0" err="1" smtClean="0"/>
                  <a:t>T</a:t>
                </a:r>
                <a:r>
                  <a:rPr lang="en-US" dirty="0" err="1" smtClean="0"/>
                  <a:t>x</a:t>
                </a:r>
                <a:r>
                  <a:rPr lang="en-US" dirty="0" smtClean="0"/>
                  <a:t>) with a = H</a:t>
                </a:r>
                <a:r>
                  <a:rPr lang="en-US" baseline="30000" dirty="0" smtClean="0"/>
                  <a:t>T</a:t>
                </a:r>
                <a:r>
                  <a:rPr lang="en-US" dirty="0" smtClean="0"/>
                  <a:t>Z</a:t>
                </a:r>
              </a:p>
              <a:p>
                <a:pPr marL="0" indent="0">
                  <a:buNone/>
                </a:pPr>
                <a:r>
                  <a:rPr lang="en-US" dirty="0"/>
                  <a:t>	 </a:t>
                </a:r>
                <a:r>
                  <a:rPr lang="en-US" dirty="0" smtClean="0"/>
                  <a:t>          = 2a = 2H</a:t>
                </a:r>
                <a:r>
                  <a:rPr lang="en-US" baseline="30000" dirty="0" smtClean="0"/>
                  <a:t>T</a:t>
                </a:r>
                <a:r>
                  <a:rPr lang="en-US" dirty="0" smtClean="0"/>
                  <a:t>Z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 smtClean="0"/>
                  <a:t>(2Z</a:t>
                </a:r>
                <a:r>
                  <a:rPr lang="en-US" baseline="30000" dirty="0" smtClean="0"/>
                  <a:t>T</a:t>
                </a:r>
                <a:r>
                  <a:rPr lang="en-US" dirty="0" smtClean="0"/>
                  <a:t>Hx) = 0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 smtClean="0"/>
                  <a:t>(</a:t>
                </a:r>
                <a:r>
                  <a:rPr lang="en-US" dirty="0" err="1" smtClean="0"/>
                  <a:t>x</a:t>
                </a:r>
                <a:r>
                  <a:rPr lang="en-US" baseline="30000" dirty="0" err="1" smtClean="0"/>
                  <a:t>T</a:t>
                </a:r>
                <a:r>
                  <a:rPr lang="en-US" dirty="0" smtClean="0"/>
                  <a:t>(H</a:t>
                </a:r>
                <a:r>
                  <a:rPr lang="en-US" baseline="30000" dirty="0" smtClean="0"/>
                  <a:t>T</a:t>
                </a:r>
                <a:r>
                  <a:rPr lang="en-US" dirty="0" smtClean="0"/>
                  <a:t>H)x) = 2(H</a:t>
                </a:r>
                <a:r>
                  <a:rPr lang="en-US" baseline="30000" dirty="0" smtClean="0"/>
                  <a:t>T</a:t>
                </a:r>
                <a:r>
                  <a:rPr lang="en-US" dirty="0" smtClean="0"/>
                  <a:t>H)x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 smtClean="0"/>
                  <a:t>(</a:t>
                </a:r>
                <a:r>
                  <a:rPr lang="en-US" dirty="0"/>
                  <a:t>x</a:t>
                </a:r>
                <a:r>
                  <a:rPr lang="en-US" baseline="30000" dirty="0"/>
                  <a:t>T</a:t>
                </a:r>
                <a:r>
                  <a:rPr lang="en-US" dirty="0"/>
                  <a:t>(H</a:t>
                </a:r>
                <a:r>
                  <a:rPr lang="en-US" baseline="30000" dirty="0"/>
                  <a:t>T</a:t>
                </a:r>
                <a:r>
                  <a:rPr lang="en-US" dirty="0"/>
                  <a:t>H)x) </a:t>
                </a:r>
                <a:r>
                  <a:rPr lang="en-US" dirty="0" smtClean="0"/>
                  <a:t>= 2H</a:t>
                </a:r>
                <a:r>
                  <a:rPr lang="en-US" baseline="30000" dirty="0" smtClean="0"/>
                  <a:t>T</a:t>
                </a:r>
                <a:r>
                  <a:rPr lang="en-US" dirty="0" smtClean="0"/>
                  <a:t>H – SPD</a:t>
                </a:r>
              </a:p>
              <a:p>
                <a:r>
                  <a:rPr lang="en-US" dirty="0" smtClean="0"/>
                  <a:t>Combining</a:t>
                </a:r>
              </a:p>
              <a:p>
                <a:r>
                  <a:rPr lang="en-US" dirty="0" smtClean="0"/>
                  <a:t>Gradient of f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 smtClean="0"/>
                  <a:t>f(x) = -2H</a:t>
                </a:r>
                <a:r>
                  <a:rPr lang="en-US" baseline="30000" dirty="0" smtClean="0"/>
                  <a:t>T</a:t>
                </a:r>
                <a:r>
                  <a:rPr lang="en-US" dirty="0" smtClean="0"/>
                  <a:t>Z + 2(H</a:t>
                </a:r>
                <a:r>
                  <a:rPr lang="en-US" baseline="30000" dirty="0" smtClean="0"/>
                  <a:t>T</a:t>
                </a:r>
                <a:r>
                  <a:rPr lang="en-US" dirty="0" smtClean="0"/>
                  <a:t>H)x                   -&gt; </a:t>
                </a:r>
                <a:r>
                  <a:rPr lang="en-US" dirty="0" smtClean="0"/>
                  <a:t>(10</a:t>
                </a:r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Hessian of f 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 smtClean="0"/>
                  <a:t>f(x) = 2(H</a:t>
                </a:r>
                <a:r>
                  <a:rPr lang="en-US" baseline="30000" dirty="0" smtClean="0"/>
                  <a:t>T</a:t>
                </a:r>
                <a:r>
                  <a:rPr lang="en-US" dirty="0" smtClean="0"/>
                  <a:t>H)                                     -&gt; </a:t>
                </a:r>
                <a:r>
                  <a:rPr lang="en-US" dirty="0" smtClean="0"/>
                  <a:t>(11</a:t>
                </a:r>
                <a:r>
                  <a:rPr lang="en-US" dirty="0" smtClean="0"/>
                  <a:t>)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51340" y="1524001"/>
                <a:ext cx="10515600" cy="5334000"/>
              </a:xfrm>
              <a:blipFill rotWithShape="0">
                <a:blip r:embed="rId2"/>
                <a:stretch>
                  <a:fillRect l="-1043" t="-1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>
            <a:off x="0" y="1346200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E5297-79E1-40E7-B89C-9A68E4DCBF0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85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UNCONSTRAINED MINIMIZATION OF f(x) – NORMAL EQUATION</a:t>
            </a:r>
            <a:endParaRPr lang="en-US" sz="32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87424"/>
                <a:ext cx="10515600" cy="5370575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Setting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 smtClean="0"/>
                  <a:t>f(x) = -2H</a:t>
                </a:r>
                <a:r>
                  <a:rPr lang="en-US" baseline="30000" dirty="0" smtClean="0"/>
                  <a:t>T</a:t>
                </a:r>
                <a:r>
                  <a:rPr lang="en-US" dirty="0" smtClean="0"/>
                  <a:t>Z + 2(H</a:t>
                </a:r>
                <a:r>
                  <a:rPr lang="en-US" baseline="30000" dirty="0" smtClean="0"/>
                  <a:t>T</a:t>
                </a:r>
                <a:r>
                  <a:rPr lang="en-US" dirty="0" smtClean="0"/>
                  <a:t>H)x = 0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Least square solution is the solution of the </a:t>
                </a:r>
                <a:r>
                  <a:rPr lang="en-US" u="sng" dirty="0" smtClean="0"/>
                  <a:t>Normal equations</a:t>
                </a:r>
                <a:r>
                  <a:rPr lang="en-US" dirty="0" smtClean="0"/>
                  <a:t> which is linear symmetric, positive definite system: (H</a:t>
                </a:r>
                <a:r>
                  <a:rPr lang="en-US" baseline="30000" dirty="0" smtClean="0"/>
                  <a:t>T</a:t>
                </a:r>
                <a:r>
                  <a:rPr lang="en-US" dirty="0" smtClean="0"/>
                  <a:t>H)x = H</a:t>
                </a:r>
                <a:r>
                  <a:rPr lang="en-US" baseline="30000" dirty="0" smtClean="0"/>
                  <a:t>T</a:t>
                </a:r>
                <a:r>
                  <a:rPr lang="en-US" dirty="0" smtClean="0"/>
                  <a:t>Z          -&gt; </a:t>
                </a:r>
                <a:r>
                  <a:rPr lang="en-US" dirty="0" smtClean="0"/>
                  <a:t>(12</a:t>
                </a:r>
                <a:r>
                  <a:rPr lang="en-US" dirty="0" smtClean="0"/>
                  <a:t>)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Or </a:t>
                </a:r>
                <a:r>
                  <a:rPr lang="en-US" dirty="0" err="1" smtClean="0"/>
                  <a:t>X</a:t>
                </a:r>
                <a:r>
                  <a:rPr lang="en-US" baseline="-25000" dirty="0" err="1" smtClean="0"/>
                  <a:t>ls</a:t>
                </a:r>
                <a:r>
                  <a:rPr lang="en-US" baseline="30000" dirty="0" smtClean="0"/>
                  <a:t> </a:t>
                </a:r>
                <a:r>
                  <a:rPr lang="en-US" dirty="0" smtClean="0"/>
                  <a:t>= (H</a:t>
                </a:r>
                <a:r>
                  <a:rPr lang="en-US" baseline="30000" dirty="0" smtClean="0"/>
                  <a:t>T</a:t>
                </a:r>
                <a:r>
                  <a:rPr lang="en-US" dirty="0" smtClean="0"/>
                  <a:t>H)</a:t>
                </a:r>
                <a:r>
                  <a:rPr lang="en-US" baseline="30000" dirty="0" smtClean="0"/>
                  <a:t>-1</a:t>
                </a:r>
                <a:r>
                  <a:rPr lang="en-US" dirty="0" smtClean="0"/>
                  <a:t>H</a:t>
                </a:r>
                <a:r>
                  <a:rPr lang="en-US" baseline="30000" dirty="0" smtClean="0"/>
                  <a:t>T</a:t>
                </a:r>
                <a:r>
                  <a:rPr lang="en-US" dirty="0" smtClean="0"/>
                  <a:t>Z = H</a:t>
                </a:r>
                <a:r>
                  <a:rPr lang="en-US" baseline="30000" dirty="0" smtClean="0"/>
                  <a:t>+</a:t>
                </a:r>
                <a:r>
                  <a:rPr lang="en-US" dirty="0" smtClean="0"/>
                  <a:t>Z      -&gt; </a:t>
                </a:r>
                <a:r>
                  <a:rPr lang="en-US" dirty="0" smtClean="0"/>
                  <a:t>(13</a:t>
                </a:r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H</a:t>
                </a:r>
                <a:r>
                  <a:rPr lang="en-US" baseline="30000" dirty="0" smtClean="0"/>
                  <a:t>+</a:t>
                </a:r>
                <a:r>
                  <a:rPr lang="en-US" dirty="0" smtClean="0"/>
                  <a:t> </a:t>
                </a:r>
                <a:r>
                  <a:rPr lang="en-US" dirty="0"/>
                  <a:t>= (H</a:t>
                </a:r>
                <a:r>
                  <a:rPr lang="en-US" baseline="30000" dirty="0"/>
                  <a:t>T</a:t>
                </a:r>
                <a:r>
                  <a:rPr lang="en-US" dirty="0"/>
                  <a:t>H)</a:t>
                </a:r>
                <a:r>
                  <a:rPr lang="en-US" baseline="30000" dirty="0"/>
                  <a:t>-</a:t>
                </a:r>
                <a:r>
                  <a:rPr lang="en-US" baseline="30000" dirty="0" smtClean="0"/>
                  <a:t>1</a:t>
                </a:r>
                <a:r>
                  <a:rPr lang="en-US" dirty="0" smtClean="0"/>
                  <a:t>H</a:t>
                </a:r>
                <a:r>
                  <a:rPr lang="en-US" baseline="30000" dirty="0" smtClean="0"/>
                  <a:t>T</a:t>
                </a:r>
                <a:r>
                  <a:rPr lang="en-US" dirty="0"/>
                  <a:t> </a:t>
                </a:r>
                <a:r>
                  <a:rPr lang="en-US" dirty="0" smtClean="0"/>
                  <a:t>– Generalized inverse of H  -&gt; </a:t>
                </a:r>
                <a:r>
                  <a:rPr lang="en-US" dirty="0" smtClean="0"/>
                  <a:t>(14</a:t>
                </a:r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Since the Hessian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 smtClean="0"/>
                  <a:t>f(x) = 2(H</a:t>
                </a:r>
                <a:r>
                  <a:rPr lang="en-US" baseline="30000" dirty="0" smtClean="0"/>
                  <a:t>T</a:t>
                </a:r>
                <a:r>
                  <a:rPr lang="en-US" dirty="0" smtClean="0"/>
                  <a:t>H) is SPD, f(x) is a convex function and hence the minimum is unique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87424"/>
                <a:ext cx="10515600" cy="5370575"/>
              </a:xfrm>
              <a:blipFill rotWithShape="0">
                <a:blip r:embed="rId2"/>
                <a:stretch>
                  <a:fillRect l="-1043" t="-1816" r="-1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>
            <a:off x="0" y="1346200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E5297-79E1-40E7-B89C-9A68E4DCBF0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9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MINIMUM RESIDUAL</a:t>
            </a:r>
            <a:endParaRPr 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87424"/>
                <a:ext cx="10515600" cy="5370575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The minimum residual r(</a:t>
                </a:r>
                <a:r>
                  <a:rPr lang="en-US" dirty="0" err="1" smtClean="0"/>
                  <a:t>x</a:t>
                </a:r>
                <a:r>
                  <a:rPr lang="en-US" baseline="-25000" dirty="0" err="1" smtClean="0"/>
                  <a:t>LS</a:t>
                </a:r>
                <a:r>
                  <a:rPr lang="en-US" dirty="0" smtClean="0"/>
                  <a:t>) = Z – </a:t>
                </a:r>
                <a:r>
                  <a:rPr lang="en-US" dirty="0" err="1" smtClean="0"/>
                  <a:t>Hx</a:t>
                </a:r>
                <a:r>
                  <a:rPr lang="en-US" baseline="-25000" dirty="0" err="1" smtClean="0"/>
                  <a:t>LS</a:t>
                </a:r>
                <a:endParaRPr lang="en-US" baseline="-25000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By </a:t>
                </a:r>
                <a:r>
                  <a:rPr lang="en-US" dirty="0" smtClean="0"/>
                  <a:t>(14</a:t>
                </a:r>
                <a:r>
                  <a:rPr lang="en-US" dirty="0" smtClean="0"/>
                  <a:t>): </a:t>
                </a:r>
                <a:r>
                  <a:rPr lang="en-US" dirty="0" smtClean="0"/>
                  <a:t>r(</a:t>
                </a:r>
                <a:r>
                  <a:rPr lang="en-US" dirty="0" err="1" smtClean="0"/>
                  <a:t>x</a:t>
                </a:r>
                <a:r>
                  <a:rPr lang="en-US" baseline="-25000" dirty="0" err="1" smtClean="0"/>
                  <a:t>LS</a:t>
                </a:r>
                <a:r>
                  <a:rPr lang="en-US" dirty="0" smtClean="0"/>
                  <a:t>) = [I - H(H</a:t>
                </a:r>
                <a:r>
                  <a:rPr lang="en-US" baseline="30000" dirty="0" smtClean="0"/>
                  <a:t>T</a:t>
                </a:r>
                <a:r>
                  <a:rPr lang="en-US" dirty="0" smtClean="0"/>
                  <a:t>H</a:t>
                </a:r>
                <a:r>
                  <a:rPr lang="en-US" dirty="0"/>
                  <a:t>)</a:t>
                </a:r>
                <a:r>
                  <a:rPr lang="en-US" baseline="30000" dirty="0"/>
                  <a:t>-</a:t>
                </a:r>
                <a:r>
                  <a:rPr lang="en-US" baseline="30000" dirty="0" smtClean="0"/>
                  <a:t>1</a:t>
                </a:r>
                <a:r>
                  <a:rPr lang="en-US" dirty="0" smtClean="0"/>
                  <a:t>H</a:t>
                </a:r>
                <a:r>
                  <a:rPr lang="en-US" baseline="30000" dirty="0" smtClean="0"/>
                  <a:t>T</a:t>
                </a:r>
                <a:r>
                  <a:rPr lang="en-US" dirty="0" smtClean="0"/>
                  <a:t>]Z ≠ 0            -&gt; </a:t>
                </a:r>
                <a:r>
                  <a:rPr lang="en-US" dirty="0" smtClean="0"/>
                  <a:t>(15</a:t>
                </a:r>
                <a:r>
                  <a:rPr lang="en-US" dirty="0" smtClean="0"/>
                  <a:t>)</a:t>
                </a:r>
              </a:p>
              <a:p>
                <a:endParaRPr lang="en-US" dirty="0"/>
              </a:p>
              <a:p>
                <a:r>
                  <a:rPr lang="en-US" dirty="0" smtClean="0"/>
                  <a:t>Here in lies the difference between the classical solution where      </a:t>
                </a:r>
                <a:r>
                  <a:rPr lang="el-GR" dirty="0" smtClean="0"/>
                  <a:t>Λ</a:t>
                </a:r>
                <a:r>
                  <a:rPr lang="en-US" dirty="0" smtClean="0"/>
                  <a:t>(x) = 0 and the least squares solution where </a:t>
                </a:r>
                <a:r>
                  <a:rPr lang="en-US" dirty="0" smtClean="0"/>
                  <a:t>r(</a:t>
                </a:r>
                <a:r>
                  <a:rPr lang="en-US" dirty="0" err="1" smtClean="0"/>
                  <a:t>x</a:t>
                </a:r>
                <a:r>
                  <a:rPr lang="en-US" baseline="-25000" dirty="0" err="1" smtClean="0"/>
                  <a:t>ls</a:t>
                </a:r>
                <a:r>
                  <a:rPr lang="en-US" dirty="0"/>
                  <a:t>) </a:t>
                </a:r>
                <a:r>
                  <a:rPr lang="en-US" dirty="0" smtClean="0"/>
                  <a:t>≠ 0 for the overdetermined case</a:t>
                </a:r>
              </a:p>
              <a:p>
                <a:endParaRPr lang="en-US" dirty="0"/>
              </a:p>
              <a:p>
                <a:r>
                  <a:rPr lang="en-US" dirty="0" smtClean="0"/>
                  <a:t>Verify f(</a:t>
                </a:r>
                <a:r>
                  <a:rPr lang="en-US" dirty="0" err="1" smtClean="0"/>
                  <a:t>x</a:t>
                </a:r>
                <a:r>
                  <a:rPr lang="en-US" baseline="-25000" dirty="0" err="1" smtClean="0"/>
                  <a:t>ls</a:t>
                </a:r>
                <a:r>
                  <a:rPr lang="en-US" dirty="0" smtClean="0"/>
                  <a:t>) 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r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 smtClean="0"/>
                  <a:t> = Z</a:t>
                </a:r>
                <a:r>
                  <a:rPr lang="en-US" baseline="30000" dirty="0" smtClean="0"/>
                  <a:t>T</a:t>
                </a:r>
                <a:r>
                  <a:rPr lang="en-US" dirty="0" smtClean="0"/>
                  <a:t>[I </a:t>
                </a:r>
                <a:r>
                  <a:rPr lang="en-US" dirty="0"/>
                  <a:t>- H(H</a:t>
                </a:r>
                <a:r>
                  <a:rPr lang="en-US" baseline="30000" dirty="0"/>
                  <a:t>T</a:t>
                </a:r>
                <a:r>
                  <a:rPr lang="en-US" dirty="0"/>
                  <a:t>H)</a:t>
                </a:r>
                <a:r>
                  <a:rPr lang="en-US" baseline="30000" dirty="0"/>
                  <a:t>-1</a:t>
                </a:r>
                <a:r>
                  <a:rPr lang="en-US" dirty="0"/>
                  <a:t>H</a:t>
                </a:r>
                <a:r>
                  <a:rPr lang="en-US" baseline="30000" dirty="0"/>
                  <a:t>T</a:t>
                </a:r>
                <a:r>
                  <a:rPr lang="en-US" dirty="0"/>
                  <a:t>]Z </a:t>
                </a:r>
                <a:r>
                  <a:rPr lang="en-US" dirty="0" smtClean="0"/>
                  <a:t>     -&gt; </a:t>
                </a:r>
                <a:r>
                  <a:rPr lang="en-US" dirty="0" smtClean="0"/>
                  <a:t>(</a:t>
                </a:r>
                <a:r>
                  <a:rPr lang="en-US" dirty="0"/>
                  <a:t>1</a:t>
                </a:r>
                <a:r>
                  <a:rPr lang="en-US" dirty="0" smtClean="0"/>
                  <a:t>6</a:t>
                </a:r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which is the </a:t>
                </a:r>
                <a:r>
                  <a:rPr lang="en-US" dirty="0" smtClean="0"/>
                  <a:t>minimum value of </a:t>
                </a:r>
                <a:r>
                  <a:rPr lang="en-US" dirty="0" smtClean="0"/>
                  <a:t>sum of square errors (SSE)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87424"/>
                <a:ext cx="10515600" cy="5370575"/>
              </a:xfrm>
              <a:blipFill rotWithShape="0">
                <a:blip r:embed="rId2"/>
                <a:stretch>
                  <a:fillRect l="-1043" t="-18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>
            <a:off x="0" y="1346200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E5297-79E1-40E7-B89C-9A68E4DCBF0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85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AN ILLUSTRATION – ST.LINE PROBLEM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87424"/>
                <a:ext cx="10515600" cy="5370575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H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H</a:t>
                </a:r>
                <a:r>
                  <a:rPr lang="en-US" baseline="30000" dirty="0" smtClean="0"/>
                  <a:t>T</a:t>
                </a:r>
                <a:r>
                  <a:rPr lang="en-US" dirty="0" smtClean="0"/>
                  <a:t>H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e>
                              <m:nary>
                                <m:naryPr>
                                  <m:chr m:val="∑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mr>
                          <m:mr>
                            <m:e>
                              <m:nary>
                                <m:naryPr>
                                  <m:chr m:val="∑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  <m:e>
                              <m:nary>
                                <m:naryPr>
                                  <m:chr m:val="∑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nary>
                            </m:e>
                          </m:mr>
                        </m:m>
                      </m:e>
                    </m:d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H</a:t>
                </a:r>
                <a:r>
                  <a:rPr lang="en-US" baseline="30000" dirty="0" smtClean="0"/>
                  <a:t>T</a:t>
                </a:r>
                <a:r>
                  <a:rPr lang="en-US" dirty="0" smtClean="0"/>
                  <a:t>Z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⋮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nary>
                              <m:naryPr>
                                <m:chr m:val="∑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nary>
                          </m:e>
                          <m:e>
                            <m:nary>
                              <m:naryPr>
                                <m:chr m:val="∑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nary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87424"/>
                <a:ext cx="10515600" cy="5370575"/>
              </a:xfrm>
              <a:blipFill rotWithShape="0">
                <a:blip r:embed="rId2"/>
                <a:stretch>
                  <a:fillRect l="-1043" t="-2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0" y="1346200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E5297-79E1-40E7-B89C-9A68E4DCBF0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06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ILLUSTRATION CONTINUED</a:t>
            </a:r>
            <a:endParaRPr 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24000"/>
                <a:ext cx="10515600" cy="5333999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Normal equations: (H</a:t>
                </a:r>
                <a:r>
                  <a:rPr lang="en-US" baseline="30000" dirty="0" smtClean="0"/>
                  <a:t>T</a:t>
                </a:r>
                <a:r>
                  <a:rPr lang="en-US" dirty="0" smtClean="0"/>
                  <a:t>H)x = H</a:t>
                </a:r>
                <a:r>
                  <a:rPr lang="en-US" baseline="30000" dirty="0" smtClean="0"/>
                  <a:t>T</a:t>
                </a:r>
                <a:r>
                  <a:rPr lang="en-US" dirty="0" smtClean="0"/>
                  <a:t>Z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e>
                              <m:nary>
                                <m:naryPr>
                                  <m:chr m:val="∑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mr>
                          <m:mr>
                            <m:e>
                              <m:nary>
                                <m:naryPr>
                                  <m:chr m:val="∑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  <m:e>
                              <m:nary>
                                <m:naryPr>
                                  <m:chr m:val="∑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nary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nary>
                              <m:naryPr>
                                <m:chr m:val="∑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nary>
                          </m:e>
                          <m:e>
                            <m:nary>
                              <m:naryPr>
                                <m:chr m:val="∑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nary>
                          </m:e>
                        </m:eqArr>
                      </m:e>
                    </m:d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r>
                  <a:rPr lang="en-US" dirty="0" smtClean="0"/>
                  <a:t>Dividing by n =&gt;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bar>
                                <m:barPr>
                                  <m:pos m:val="top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bar>
                            </m:e>
                          </m:mr>
                          <m:mr>
                            <m:e>
                              <m:bar>
                                <m:barPr>
                                  <m:pos m:val="top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bar>
                            </m:e>
                            <m:e>
                              <m:bar>
                                <m:barPr>
                                  <m:pos m:val="top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sSup>
                                    <m:sSup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ba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bar>
                              <m:barPr>
                                <m:pos m:val="top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</m:bar>
                          </m:e>
                          <m:e>
                            <m:bar>
                              <m:barPr>
                                <m:pos m:val="top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𝑍𝑡</m:t>
                                </m:r>
                              </m:e>
                            </m:bar>
                          </m:e>
                        </m:eqArr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bar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 smtClean="0"/>
                  <a:t> ,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bar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bar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𝑍𝑡</m:t>
                        </m:r>
                      </m:e>
                    </m:bar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 smtClean="0"/>
              </a:p>
              <a:p>
                <a:r>
                  <a:rPr lang="en-US" u="sng" dirty="0" smtClean="0"/>
                  <a:t>Solution:</a:t>
                </a:r>
                <a:r>
                  <a:rPr lang="en-US" dirty="0" smtClean="0"/>
                  <a:t>  V*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bar>
                          <m:barPr>
                            <m:pos m:val="top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𝑍𝑡</m:t>
                            </m:r>
                          </m:e>
                        </m:ba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− </m:t>
                        </m:r>
                        <m:bar>
                          <m:barPr>
                            <m:pos m:val="top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ba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bar>
                          <m:barPr>
                            <m:pos m:val="top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</m:bar>
                      </m:num>
                      <m:den>
                        <m:bar>
                          <m:barPr>
                            <m:pos m:val="top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sSup>
                              <m:s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ba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bar>
                              <m:barPr>
                                <m:pos m:val="top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ba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en-US" u="sng" dirty="0" smtClean="0"/>
              </a:p>
              <a:p>
                <a:pPr marL="0" indent="0">
                  <a:buNone/>
                </a:pPr>
                <a:r>
                  <a:rPr lang="en-US" dirty="0" smtClean="0"/>
                  <a:t>	          Z* =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bar>
                  </m:oMath>
                </a14:m>
                <a:r>
                  <a:rPr lang="en-US" dirty="0" smtClean="0"/>
                  <a:t> -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bar>
                  </m:oMath>
                </a14:m>
                <a:r>
                  <a:rPr lang="en-US" dirty="0" smtClean="0"/>
                  <a:t>V*</a:t>
                </a:r>
              </a:p>
              <a:p>
                <a:r>
                  <a:rPr lang="en-US" dirty="0" smtClean="0"/>
                  <a:t>SSE  = f(Z</a:t>
                </a:r>
                <a:r>
                  <a:rPr lang="en-US" baseline="-25000" dirty="0" smtClean="0"/>
                  <a:t>0</a:t>
                </a:r>
                <a:r>
                  <a:rPr lang="en-US" dirty="0" smtClean="0"/>
                  <a:t>*, V*) =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−(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+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)]</m:t>
                    </m:r>
                  </m:oMath>
                </a14:m>
                <a:r>
                  <a:rPr lang="en-US" baseline="30000" dirty="0" smtClean="0"/>
                  <a:t>2</a:t>
                </a:r>
                <a:r>
                  <a:rPr lang="en-US" dirty="0" smtClean="0"/>
                  <a:t> is the minimum value of the sum of squared errors</a:t>
                </a:r>
              </a:p>
              <a:p>
                <a:r>
                  <a:rPr lang="en-US" dirty="0" smtClean="0"/>
                  <a:t>RMS error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𝑆𝑆𝐸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  <m:sup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dirty="0" smtClean="0"/>
                  <a:t>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[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b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]</m:t>
                        </m:r>
                      </m:e>
                      <m:sup>
                        <m:f>
                          <m:fPr>
                            <m:type m:val="skw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dirty="0" smtClean="0"/>
                  <a:t> is a measure of the linear fit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24000"/>
                <a:ext cx="10515600" cy="5333999"/>
              </a:xfrm>
              <a:blipFill rotWithShape="0">
                <a:blip r:embed="rId2"/>
                <a:stretch>
                  <a:fillRect l="-928" t="-2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>
            <a:off x="0" y="1346200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E5297-79E1-40E7-B89C-9A68E4DCBF0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87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NUMERICAL EXAMPLE – ALGEBRAIC METHOD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87424"/>
                <a:ext cx="10515600" cy="5370576"/>
              </a:xfrm>
            </p:spPr>
            <p:txBody>
              <a:bodyPr/>
              <a:lstStyle/>
              <a:p>
                <a:r>
                  <a:rPr lang="en-US" dirty="0" smtClean="0"/>
                  <a:t>m = 4, n = 2, H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 smtClean="0"/>
                  <a:t>,  Z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1.0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3.0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2.0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3.0</m:t>
                            </m:r>
                          </m:e>
                        </m:eqArr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bar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= 1.5,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bar>
                  </m:oMath>
                </a14:m>
                <a:r>
                  <a:rPr lang="en-US" dirty="0" smtClean="0"/>
                  <a:t> = 3.5,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bar>
                  </m:oMath>
                </a14:m>
                <a:r>
                  <a:rPr lang="en-US" dirty="0" smtClean="0"/>
                  <a:t>  = 2.25,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bar>
                  </m:oMath>
                </a14:m>
                <a:r>
                  <a:rPr lang="en-US" b="1" dirty="0" smtClean="0"/>
                  <a:t> </a:t>
                </a:r>
                <a:r>
                  <a:rPr lang="en-US" dirty="0"/>
                  <a:t> </a:t>
                </a:r>
                <a:r>
                  <a:rPr lang="en-US" dirty="0" smtClean="0"/>
                  <a:t>= 4</a:t>
                </a:r>
              </a:p>
              <a:p>
                <a:r>
                  <a:rPr lang="en-US" dirty="0" smtClean="0"/>
                  <a:t>Normal equation: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1.5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1.5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3.5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eqAr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2.25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eqArr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Solution: V* = 0.5, Z</a:t>
                </a:r>
                <a:r>
                  <a:rPr lang="en-US" baseline="-25000" dirty="0" smtClean="0"/>
                  <a:t>0</a:t>
                </a:r>
                <a:r>
                  <a:rPr lang="en-US" dirty="0" smtClean="0"/>
                  <a:t>* = 1.5</a:t>
                </a:r>
              </a:p>
              <a:p>
                <a:r>
                  <a:rPr lang="en-US" dirty="0" err="1" smtClean="0"/>
                  <a:t>Filted</a:t>
                </a:r>
                <a:r>
                  <a:rPr lang="en-US" dirty="0" smtClean="0"/>
                  <a:t>/assimilated model: </a:t>
                </a:r>
              </a:p>
              <a:p>
                <a:r>
                  <a:rPr lang="en-US" dirty="0" smtClean="0"/>
                  <a:t>SSE = 1.5, RMS error = 0.6124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87424"/>
                <a:ext cx="10515600" cy="5370576"/>
              </a:xfrm>
              <a:blipFill rotWithShape="0">
                <a:blip r:embed="rId2"/>
                <a:stretch>
                  <a:fillRect l="-1043" t="-3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>
            <a:off x="0" y="1346200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E5297-79E1-40E7-B89C-9A68E4DCBF0F}" type="slidenum">
              <a:rPr lang="en-US" smtClean="0"/>
              <a:t>19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0773027"/>
              </p:ext>
            </p:extLst>
          </p:nvPr>
        </p:nvGraphicFramePr>
        <p:xfrm>
          <a:off x="5007610" y="4821766"/>
          <a:ext cx="2176780" cy="518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7678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Z</a:t>
                      </a:r>
                      <a:r>
                        <a:rPr lang="en-US" sz="2800" baseline="-25000" dirty="0" err="1" smtClean="0"/>
                        <a:t>i</a:t>
                      </a:r>
                      <a:r>
                        <a:rPr lang="en-US" sz="2800" baseline="0" dirty="0" smtClean="0"/>
                        <a:t> = 1.5 + 0.5t</a:t>
                      </a:r>
                      <a:r>
                        <a:rPr lang="en-US" sz="2800" baseline="-25000" dirty="0" smtClean="0"/>
                        <a:t>i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450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PROBLEM STATEMENT – A ST.LINE PROBLEM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0456"/>
            <a:ext cx="10515600" cy="5377543"/>
          </a:xfrm>
        </p:spPr>
        <p:txBody>
          <a:bodyPr>
            <a:normAutofit/>
          </a:bodyPr>
          <a:lstStyle/>
          <a:p>
            <a:r>
              <a:rPr lang="en-US" dirty="0" smtClean="0"/>
              <a:t>A particle is moving in a </a:t>
            </a:r>
            <a:r>
              <a:rPr lang="en-US" dirty="0" err="1" smtClean="0"/>
              <a:t>st.</a:t>
            </a:r>
            <a:r>
              <a:rPr lang="en-US" dirty="0" smtClean="0"/>
              <a:t> line:</a:t>
            </a:r>
          </a:p>
          <a:p>
            <a:pPr lvl="1"/>
            <a:r>
              <a:rPr lang="en-US" dirty="0" smtClean="0"/>
              <a:t>Constant velocity, V – Not known</a:t>
            </a:r>
          </a:p>
          <a:p>
            <a:pPr lvl="1"/>
            <a:r>
              <a:rPr lang="en-US" dirty="0" smtClean="0"/>
              <a:t>Initial position, Z</a:t>
            </a:r>
            <a:r>
              <a:rPr lang="en-US" baseline="-25000" dirty="0" smtClean="0"/>
              <a:t>0</a:t>
            </a:r>
            <a:r>
              <a:rPr lang="en-US" dirty="0" smtClean="0"/>
              <a:t> – Not known</a:t>
            </a:r>
          </a:p>
          <a:p>
            <a:r>
              <a:rPr lang="en-US" dirty="0" smtClean="0"/>
              <a:t>Observations of position </a:t>
            </a:r>
            <a:r>
              <a:rPr lang="en-US" dirty="0" err="1" smtClean="0"/>
              <a:t>Z</a:t>
            </a:r>
            <a:r>
              <a:rPr lang="en-US" baseline="-25000" dirty="0" err="1" smtClean="0"/>
              <a:t>i</a:t>
            </a:r>
            <a:r>
              <a:rPr lang="en-US" dirty="0" smtClean="0"/>
              <a:t> at time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i</a:t>
            </a:r>
            <a:r>
              <a:rPr lang="en-US" dirty="0" smtClean="0"/>
              <a:t> for 1 ≤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/>
              <a:t>≤ </a:t>
            </a:r>
            <a:r>
              <a:rPr lang="en-US" dirty="0" smtClean="0"/>
              <a:t>m are available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Problem: Given the pair (</a:t>
            </a:r>
            <a:r>
              <a:rPr lang="en-US" dirty="0" err="1" smtClean="0"/>
              <a:t>t</a:t>
            </a:r>
            <a:r>
              <a:rPr lang="en-US" baseline="-25000" dirty="0" err="1" smtClean="0"/>
              <a:t>i</a:t>
            </a:r>
            <a:r>
              <a:rPr lang="en-US" dirty="0" smtClean="0"/>
              <a:t>, </a:t>
            </a:r>
            <a:r>
              <a:rPr lang="en-US" dirty="0" err="1" smtClean="0"/>
              <a:t>Z</a:t>
            </a:r>
            <a:r>
              <a:rPr lang="en-US" baseline="-25000" dirty="0" err="1" smtClean="0"/>
              <a:t>i</a:t>
            </a:r>
            <a:r>
              <a:rPr lang="en-US" dirty="0" smtClean="0"/>
              <a:t>), </a:t>
            </a:r>
            <a:r>
              <a:rPr lang="en-US" dirty="0"/>
              <a:t>1 ≤ </a:t>
            </a:r>
            <a:r>
              <a:rPr lang="en-US" dirty="0" err="1"/>
              <a:t>i</a:t>
            </a:r>
            <a:r>
              <a:rPr lang="en-US" dirty="0"/>
              <a:t> ≤ </a:t>
            </a:r>
            <a:r>
              <a:rPr lang="en-US" dirty="0" smtClean="0"/>
              <a:t>m, estimate the unknowns Z</a:t>
            </a:r>
            <a:r>
              <a:rPr lang="en-US" baseline="-25000" dirty="0" smtClean="0"/>
              <a:t>0</a:t>
            </a:r>
            <a:r>
              <a:rPr lang="en-US" dirty="0" smtClean="0"/>
              <a:t>, V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346200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E5297-79E1-40E7-B89C-9A68E4DCBF0F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0970419"/>
              </p:ext>
            </p:extLst>
          </p:nvPr>
        </p:nvGraphicFramePr>
        <p:xfrm>
          <a:off x="1813058" y="3438659"/>
          <a:ext cx="8128000" cy="1036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25600"/>
                <a:gridCol w="1625600"/>
                <a:gridCol w="1625600"/>
                <a:gridCol w="1625600"/>
                <a:gridCol w="1625600"/>
              </a:tblGrid>
              <a:tr h="45221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TIME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t</a:t>
                      </a:r>
                      <a:r>
                        <a:rPr lang="en-US" sz="2800" baseline="-25000" dirty="0" smtClean="0"/>
                        <a:t>1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t</a:t>
                      </a:r>
                      <a:r>
                        <a:rPr lang="en-US" sz="2800" baseline="-25000" dirty="0" smtClean="0"/>
                        <a:t>2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… </a:t>
                      </a:r>
                      <a:r>
                        <a:rPr lang="en-US" sz="2800" dirty="0" err="1" smtClean="0"/>
                        <a:t>t</a:t>
                      </a:r>
                      <a:r>
                        <a:rPr lang="en-US" sz="2800" baseline="-25000" dirty="0" err="1" smtClean="0"/>
                        <a:t>i</a:t>
                      </a:r>
                      <a:r>
                        <a:rPr lang="en-US" sz="2800" baseline="0" dirty="0" smtClean="0"/>
                        <a:t>...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T</a:t>
                      </a:r>
                      <a:r>
                        <a:rPr lang="en-US" sz="2800" baseline="-25000" dirty="0" smtClean="0"/>
                        <a:t>m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POSITION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Z</a:t>
                      </a:r>
                      <a:r>
                        <a:rPr lang="en-US" sz="2800" baseline="-25000" dirty="0" smtClean="0"/>
                        <a:t>1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Z</a:t>
                      </a:r>
                      <a:r>
                        <a:rPr lang="en-US" sz="2800" baseline="-25000" dirty="0" smtClean="0"/>
                        <a:t>2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… </a:t>
                      </a:r>
                      <a:r>
                        <a:rPr lang="en-US" sz="2800" dirty="0" err="1" smtClean="0"/>
                        <a:t>Z</a:t>
                      </a:r>
                      <a:r>
                        <a:rPr lang="en-US" sz="2800" baseline="-25000" dirty="0" err="1" smtClean="0"/>
                        <a:t>i</a:t>
                      </a:r>
                      <a:r>
                        <a:rPr lang="en-US" sz="2800" baseline="0" dirty="0" smtClean="0"/>
                        <a:t> …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Z</a:t>
                      </a:r>
                      <a:r>
                        <a:rPr lang="en-US" sz="2800" baseline="-25000" dirty="0" err="1" smtClean="0"/>
                        <a:t>m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192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CONTOURS OF f(x) – GRAPHICAL METHOD</a:t>
            </a:r>
            <a:endParaRPr 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99616"/>
                <a:ext cx="10515600" cy="5358383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Using the data in slide </a:t>
                </a:r>
                <a:r>
                  <a:rPr lang="en-US" dirty="0" smtClean="0"/>
                  <a:t>(19) </a:t>
                </a:r>
                <a:r>
                  <a:rPr lang="en-US" dirty="0" smtClean="0"/>
                  <a:t>we can get</a:t>
                </a:r>
              </a:p>
              <a:p>
                <a:pPr marL="0" indent="0">
                  <a:buNone/>
                </a:pPr>
                <a:r>
                  <a:rPr lang="en-US" dirty="0" smtClean="0"/>
                  <a:t>	f(Z</a:t>
                </a:r>
                <a:r>
                  <a:rPr lang="en-US" baseline="-25000" dirty="0" smtClean="0"/>
                  <a:t>0</a:t>
                </a:r>
                <a:r>
                  <a:rPr lang="en-US" dirty="0" smtClean="0"/>
                  <a:t>, V</a:t>
                </a:r>
                <a:r>
                  <a:rPr lang="en-US" dirty="0"/>
                  <a:t>) = Z</a:t>
                </a:r>
                <a:r>
                  <a:rPr lang="en-US" baseline="30000" dirty="0"/>
                  <a:t>T</a:t>
                </a:r>
                <a:r>
                  <a:rPr lang="en-US" dirty="0"/>
                  <a:t>Z – 2Z</a:t>
                </a:r>
                <a:r>
                  <a:rPr lang="en-US" baseline="30000" dirty="0"/>
                  <a:t>T</a:t>
                </a:r>
                <a:r>
                  <a:rPr lang="en-US" dirty="0"/>
                  <a:t>Hx + </a:t>
                </a:r>
                <a:r>
                  <a:rPr lang="en-US" dirty="0" err="1"/>
                  <a:t>x</a:t>
                </a:r>
                <a:r>
                  <a:rPr lang="en-US" baseline="30000" dirty="0" err="1"/>
                  <a:t>T</a:t>
                </a:r>
                <a:r>
                  <a:rPr lang="en-US" dirty="0"/>
                  <a:t>(H</a:t>
                </a:r>
                <a:r>
                  <a:rPr lang="en-US" baseline="30000" dirty="0"/>
                  <a:t>T</a:t>
                </a:r>
                <a:r>
                  <a:rPr lang="en-US" dirty="0"/>
                  <a:t>H)x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	  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 smtClean="0"/>
                  <a:t> + 3Z</a:t>
                </a:r>
                <a:r>
                  <a:rPr lang="en-US" baseline="-25000" dirty="0" smtClean="0"/>
                  <a:t>0</a:t>
                </a:r>
                <a:r>
                  <a:rPr lang="en-US" dirty="0" smtClean="0"/>
                  <a:t>V + 3.5V</a:t>
                </a:r>
                <a:r>
                  <a:rPr lang="en-US" baseline="30000" dirty="0" smtClean="0"/>
                  <a:t>2</a:t>
                </a:r>
                <a:r>
                  <a:rPr lang="en-US" dirty="0" smtClean="0"/>
                  <a:t> – 9Z</a:t>
                </a:r>
                <a:r>
                  <a:rPr lang="en-US" baseline="-25000" dirty="0" smtClean="0"/>
                  <a:t>0</a:t>
                </a:r>
                <a:r>
                  <a:rPr lang="en-US" dirty="0" smtClean="0"/>
                  <a:t> – 25V + 23</a:t>
                </a:r>
              </a:p>
              <a:p>
                <a:r>
                  <a:rPr lang="en-US" dirty="0" smtClean="0"/>
                  <a:t>The contours of f(Z</a:t>
                </a:r>
                <a:r>
                  <a:rPr lang="en-US" baseline="-25000" dirty="0" smtClean="0"/>
                  <a:t>0</a:t>
                </a:r>
                <a:r>
                  <a:rPr lang="en-US" dirty="0" smtClean="0"/>
                  <a:t>, V) using </a:t>
                </a:r>
                <a:r>
                  <a:rPr lang="en-US" dirty="0" err="1" smtClean="0"/>
                  <a:t>MATLAB</a:t>
                </a:r>
                <a:r>
                  <a:rPr lang="en-US" dirty="0" smtClean="0"/>
                  <a:t> </a:t>
                </a:r>
                <a:r>
                  <a:rPr lang="en-US" dirty="0" smtClean="0"/>
                  <a:t>is given below</a:t>
                </a:r>
              </a:p>
              <a:p>
                <a:r>
                  <a:rPr lang="en-US" dirty="0" smtClean="0"/>
                  <a:t>The </a:t>
                </a:r>
                <a:r>
                  <a:rPr lang="en-US" dirty="0" smtClean="0"/>
                  <a:t>minimum </a:t>
                </a:r>
                <a:r>
                  <a:rPr lang="en-US" dirty="0" smtClean="0"/>
                  <a:t>is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= 1.5, V* = 0.5</a:t>
                </a:r>
              </a:p>
              <a:p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								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99616"/>
                <a:ext cx="10515600" cy="5358383"/>
              </a:xfrm>
              <a:blipFill rotWithShape="0">
                <a:blip r:embed="rId2"/>
                <a:stretch>
                  <a:fillRect l="-1043" t="-18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>
            <a:off x="0" y="1346200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E5297-79E1-40E7-B89C-9A68E4DCBF0F}" type="slidenum">
              <a:rPr lang="en-US" smtClean="0"/>
              <a:t>20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724" y="3970782"/>
            <a:ext cx="3849624" cy="288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54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WEIGHTED LEAST SQUARES: m &gt; n</a:t>
            </a:r>
            <a:endParaRPr 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99616"/>
                <a:ext cx="10515600" cy="5358383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Let W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 </m:t>
                    </m:r>
                  </m:oMath>
                </a14:m>
                <a:r>
                  <a:rPr lang="en-US" dirty="0" smtClean="0"/>
                  <a:t>R</a:t>
                </a:r>
                <a:r>
                  <a:rPr lang="en-US" baseline="30000" dirty="0" smtClean="0"/>
                  <a:t>mxm</a:t>
                </a:r>
                <a:r>
                  <a:rPr lang="en-US" dirty="0" smtClean="0"/>
                  <a:t> be a SPD matrix</a:t>
                </a:r>
              </a:p>
              <a:p>
                <a:r>
                  <a:rPr lang="en-US" dirty="0" smtClean="0"/>
                  <a:t>The weighted sum of squared errors: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err="1" smtClean="0"/>
                  <a:t>f</a:t>
                </a:r>
                <a:r>
                  <a:rPr lang="en-US" baseline="-25000" dirty="0" err="1" smtClean="0"/>
                  <a:t>w</a:t>
                </a:r>
                <a:r>
                  <a:rPr lang="en-US" dirty="0" smtClean="0"/>
                  <a:t>(x) = (Z – </a:t>
                </a:r>
                <a:r>
                  <a:rPr lang="en-US" dirty="0" err="1" smtClean="0"/>
                  <a:t>Hx</a:t>
                </a:r>
                <a:r>
                  <a:rPr lang="en-US" dirty="0" smtClean="0"/>
                  <a:t>)</a:t>
                </a:r>
                <a:r>
                  <a:rPr lang="en-US" baseline="30000" dirty="0" smtClean="0"/>
                  <a:t>T</a:t>
                </a:r>
                <a:r>
                  <a:rPr lang="en-US" dirty="0" smtClean="0"/>
                  <a:t>W(Z – </a:t>
                </a:r>
                <a:r>
                  <a:rPr lang="en-US" dirty="0" err="1" smtClean="0"/>
                  <a:t>Hx</a:t>
                </a:r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W – could be a diagonal matrix with different weights along the diagonal or a general SPD</a:t>
                </a:r>
              </a:p>
              <a:p>
                <a:r>
                  <a:rPr lang="en-US" dirty="0" smtClean="0"/>
                  <a:t>Verify that the normal equations in this case is</a:t>
                </a:r>
              </a:p>
              <a:p>
                <a:pPr marL="0" indent="0" algn="ctr">
                  <a:buNone/>
                </a:pPr>
                <a:r>
                  <a:rPr lang="en-US" dirty="0" smtClean="0"/>
                  <a:t>(H</a:t>
                </a:r>
                <a:r>
                  <a:rPr lang="en-US" baseline="30000" dirty="0" smtClean="0"/>
                  <a:t>T</a:t>
                </a:r>
                <a:r>
                  <a:rPr lang="en-US" dirty="0" smtClean="0"/>
                  <a:t>WH)x =H</a:t>
                </a:r>
                <a:r>
                  <a:rPr lang="en-US" baseline="30000" dirty="0" smtClean="0"/>
                  <a:t>T</a:t>
                </a:r>
                <a:r>
                  <a:rPr lang="en-US" dirty="0" smtClean="0"/>
                  <a:t>WZ</a:t>
                </a:r>
              </a:p>
              <a:p>
                <a:r>
                  <a:rPr lang="en-US" dirty="0" smtClean="0"/>
                  <a:t>The weighted least square solution is:</a:t>
                </a:r>
              </a:p>
              <a:p>
                <a:pPr marL="0" indent="0" algn="ctr">
                  <a:buNone/>
                </a:pPr>
                <a:r>
                  <a:rPr lang="en-US" dirty="0" err="1" smtClean="0"/>
                  <a:t>X</a:t>
                </a:r>
                <a:r>
                  <a:rPr lang="en-US" baseline="-25000" dirty="0" err="1" smtClean="0"/>
                  <a:t>ls</a:t>
                </a:r>
                <a:r>
                  <a:rPr lang="en-US" dirty="0" smtClean="0"/>
                  <a:t> = (H</a:t>
                </a:r>
                <a:r>
                  <a:rPr lang="en-US" baseline="30000" dirty="0" smtClean="0"/>
                  <a:t>T</a:t>
                </a:r>
                <a:r>
                  <a:rPr lang="en-US" dirty="0" smtClean="0"/>
                  <a:t>WH)</a:t>
                </a:r>
                <a:r>
                  <a:rPr lang="en-US" baseline="30000" dirty="0" smtClean="0"/>
                  <a:t>-1</a:t>
                </a:r>
                <a:r>
                  <a:rPr lang="en-US" dirty="0" smtClean="0"/>
                  <a:t>H</a:t>
                </a:r>
                <a:r>
                  <a:rPr lang="en-US" baseline="30000" dirty="0" smtClean="0"/>
                  <a:t>T</a:t>
                </a:r>
                <a:r>
                  <a:rPr lang="en-US" dirty="0" smtClean="0"/>
                  <a:t>WZ             -&gt; </a:t>
                </a:r>
                <a:r>
                  <a:rPr lang="en-US" dirty="0" smtClean="0"/>
                  <a:t>(17</a:t>
                </a:r>
                <a:r>
                  <a:rPr lang="en-US" dirty="0" smtClean="0"/>
                  <a:t>)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99616"/>
                <a:ext cx="10515600" cy="5358383"/>
              </a:xfrm>
              <a:blipFill rotWithShape="0">
                <a:blip r:embed="rId2"/>
                <a:stretch>
                  <a:fillRect l="-1043" t="-18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>
            <a:off x="0" y="1346200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E5297-79E1-40E7-B89C-9A68E4DCBF0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38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UNDERDETERMINED CASE: m &lt; n</a:t>
            </a:r>
            <a:endParaRPr 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99616"/>
                <a:ext cx="10515600" cy="5358383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Recall: There are infinitely many solutions</a:t>
                </a:r>
              </a:p>
              <a:p>
                <a:r>
                  <a:rPr lang="en-US" dirty="0" smtClean="0"/>
                  <a:t>r(x</a:t>
                </a:r>
                <a:r>
                  <a:rPr lang="en-US" dirty="0" smtClean="0"/>
                  <a:t>) = 0 for infinitely many x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 </m:t>
                    </m:r>
                  </m:oMath>
                </a14:m>
                <a:r>
                  <a:rPr lang="en-US" dirty="0" smtClean="0"/>
                  <a:t>R</a:t>
                </a:r>
                <a:r>
                  <a:rPr lang="en-US" baseline="30000" dirty="0" smtClean="0"/>
                  <a:t>n</a:t>
                </a:r>
                <a:endParaRPr lang="en-US" dirty="0"/>
              </a:p>
              <a:p>
                <a:r>
                  <a:rPr lang="en-US" dirty="0" smtClean="0"/>
                  <a:t>Unlike when m &gt; n, in this case f(x) 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r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 smtClean="0"/>
                  <a:t> = 0</a:t>
                </a:r>
              </a:p>
              <a:p>
                <a:r>
                  <a:rPr lang="en-US" dirty="0" smtClean="0"/>
                  <a:t>Need a new approach</a:t>
                </a:r>
              </a:p>
              <a:p>
                <a:r>
                  <a:rPr lang="en-US" dirty="0" smtClean="0"/>
                  <a:t>To get an unique solution, formulate it as a constrained minimization problem using the standard </a:t>
                </a:r>
                <a:r>
                  <a:rPr lang="en-US" dirty="0" err="1" smtClean="0"/>
                  <a:t>Lagrangian</a:t>
                </a:r>
                <a:r>
                  <a:rPr lang="en-US" dirty="0" smtClean="0"/>
                  <a:t> multiplier methods for equality constrained </a:t>
                </a:r>
                <a:r>
                  <a:rPr lang="en-US" dirty="0" smtClean="0"/>
                  <a:t>problem (Module 5)</a:t>
                </a:r>
                <a:endParaRPr lang="en-US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99616"/>
                <a:ext cx="10515600" cy="5358383"/>
              </a:xfrm>
              <a:blipFill rotWithShape="0">
                <a:blip r:embed="rId2"/>
                <a:stretch>
                  <a:fillRect l="-1043" t="-18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>
            <a:off x="0" y="1346200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E5297-79E1-40E7-B89C-9A68E4DCBF0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70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LAGRANGIAN FORMULATION: m &lt; n</a:t>
            </a:r>
            <a:endParaRPr 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99616"/>
                <a:ext cx="10515600" cy="5358383"/>
              </a:xfrm>
            </p:spPr>
            <p:txBody>
              <a:bodyPr>
                <a:normAutofit/>
              </a:bodyPr>
              <a:lstStyle/>
              <a:p>
                <a:r>
                  <a:rPr lang="en-US" u="sng" dirty="0" smtClean="0"/>
                  <a:t>Problem statement</a:t>
                </a:r>
                <a:r>
                  <a:rPr lang="en-US" dirty="0" smtClean="0"/>
                  <a:t>:</a:t>
                </a:r>
                <a:r>
                  <a:rPr lang="en-US" dirty="0"/>
                  <a:t> </a:t>
                </a:r>
                <a:r>
                  <a:rPr lang="en-US" dirty="0" smtClean="0"/>
                  <a:t>Find </a:t>
                </a:r>
                <a:r>
                  <a:rPr lang="en-US" dirty="0"/>
                  <a:t>x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 </m:t>
                    </m:r>
                  </m:oMath>
                </a14:m>
                <a:r>
                  <a:rPr lang="en-US" dirty="0" smtClean="0"/>
                  <a:t>R</a:t>
                </a:r>
                <a:r>
                  <a:rPr lang="en-US" baseline="30000" dirty="0" smtClean="0"/>
                  <a:t>n</a:t>
                </a:r>
                <a:r>
                  <a:rPr lang="en-US" dirty="0"/>
                  <a:t> </a:t>
                </a:r>
                <a:r>
                  <a:rPr lang="en-US" dirty="0" smtClean="0"/>
                  <a:t>such that ||x||</a:t>
                </a:r>
                <a:r>
                  <a:rPr lang="en-US" baseline="30000" dirty="0" smtClean="0"/>
                  <a:t>2</a:t>
                </a:r>
                <a:r>
                  <a:rPr lang="en-US" dirty="0" smtClean="0"/>
                  <a:t> is a minimum when Z satisfies Z = </a:t>
                </a:r>
                <a:r>
                  <a:rPr lang="en-US" dirty="0" err="1" smtClean="0"/>
                  <a:t>Hx</a:t>
                </a:r>
                <a:endParaRPr lang="en-US" dirty="0" smtClean="0"/>
              </a:p>
              <a:p>
                <a:r>
                  <a:rPr lang="en-US" dirty="0" smtClean="0"/>
                  <a:t>Let </a:t>
                </a:r>
                <a:r>
                  <a:rPr lang="el-GR" dirty="0" smtClean="0"/>
                  <a:t>λ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 </m:t>
                    </m:r>
                  </m:oMath>
                </a14:m>
                <a:r>
                  <a:rPr lang="en-US" dirty="0" smtClean="0"/>
                  <a:t>R</a:t>
                </a:r>
                <a:r>
                  <a:rPr lang="en-US" baseline="30000" dirty="0" smtClean="0"/>
                  <a:t>m</a:t>
                </a:r>
                <a:r>
                  <a:rPr lang="en-US" dirty="0" smtClean="0"/>
                  <a:t> and define the </a:t>
                </a:r>
                <a:r>
                  <a:rPr lang="en-US" dirty="0" err="1" smtClean="0"/>
                  <a:t>Lagrangian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L(x, </a:t>
                </a:r>
                <a:r>
                  <a:rPr lang="el-GR" dirty="0" smtClean="0"/>
                  <a:t>λ</a:t>
                </a:r>
                <a:r>
                  <a:rPr lang="en-US" dirty="0" smtClean="0"/>
                  <a:t>) = ||x||</a:t>
                </a:r>
                <a:r>
                  <a:rPr lang="en-US" baseline="30000" dirty="0" smtClean="0"/>
                  <a:t>2</a:t>
                </a:r>
                <a:r>
                  <a:rPr lang="en-US" dirty="0" smtClean="0"/>
                  <a:t> + </a:t>
                </a:r>
                <a:r>
                  <a:rPr lang="el-GR" dirty="0" smtClean="0"/>
                  <a:t>λ</a:t>
                </a:r>
                <a:r>
                  <a:rPr lang="en-US" baseline="30000" dirty="0" smtClean="0"/>
                  <a:t>T</a:t>
                </a:r>
                <a:r>
                  <a:rPr lang="en-US" dirty="0" smtClean="0"/>
                  <a:t>(Z – </a:t>
                </a:r>
                <a:r>
                  <a:rPr lang="en-US" dirty="0" err="1" smtClean="0"/>
                  <a:t>Hx</a:t>
                </a:r>
                <a:r>
                  <a:rPr lang="en-US" dirty="0" smtClean="0"/>
                  <a:t>)                     -&gt; </a:t>
                </a:r>
                <a:r>
                  <a:rPr lang="en-US" dirty="0" smtClean="0"/>
                  <a:t>(18</a:t>
                </a:r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Now the above constrained minimization is solved by minimizing     </a:t>
                </a:r>
                <a:r>
                  <a:rPr lang="en-US" dirty="0"/>
                  <a:t>L(x, </a:t>
                </a:r>
                <a:r>
                  <a:rPr lang="el-GR" dirty="0"/>
                  <a:t>λ</a:t>
                </a:r>
                <a:r>
                  <a:rPr lang="en-US" dirty="0"/>
                  <a:t>) </a:t>
                </a:r>
                <a:r>
                  <a:rPr lang="en-US" dirty="0" smtClean="0"/>
                  <a:t>with respect to </a:t>
                </a:r>
                <a:r>
                  <a:rPr lang="en-US" dirty="0"/>
                  <a:t>x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 </m:t>
                    </m:r>
                  </m:oMath>
                </a14:m>
                <a:r>
                  <a:rPr lang="en-US" dirty="0"/>
                  <a:t>R</a:t>
                </a:r>
                <a:r>
                  <a:rPr lang="en-US" baseline="30000" dirty="0"/>
                  <a:t>n</a:t>
                </a:r>
                <a:r>
                  <a:rPr lang="en-US" dirty="0"/>
                  <a:t> </a:t>
                </a:r>
                <a:r>
                  <a:rPr lang="en-US" dirty="0" smtClean="0"/>
                  <a:t>and </a:t>
                </a:r>
                <a:r>
                  <a:rPr lang="el-GR" dirty="0"/>
                  <a:t>λ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 </m:t>
                    </m:r>
                  </m:oMath>
                </a14:m>
                <a:r>
                  <a:rPr lang="en-US" dirty="0"/>
                  <a:t>R</a:t>
                </a:r>
                <a:r>
                  <a:rPr lang="en-US" baseline="30000" dirty="0"/>
                  <a:t>m</a:t>
                </a:r>
                <a:r>
                  <a:rPr lang="en-US" dirty="0"/>
                  <a:t> </a:t>
                </a:r>
                <a:r>
                  <a:rPr lang="en-US" dirty="0" smtClean="0"/>
                  <a:t> as an unconstrained problem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99616"/>
                <a:ext cx="10515600" cy="5358383"/>
              </a:xfrm>
              <a:blipFill rotWithShape="0">
                <a:blip r:embed="rId2"/>
                <a:stretch>
                  <a:fillRect l="-1043" t="-1820" r="-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>
            <a:off x="0" y="1346200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E5297-79E1-40E7-B89C-9A68E4DCBF0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08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LAGRANGIAN METHOD: m &lt; n</a:t>
            </a:r>
            <a:endParaRPr 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99616"/>
                <a:ext cx="10515600" cy="5358383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A necessary conditions for the minimum are:</a:t>
                </a:r>
              </a:p>
              <a:p>
                <a:pPr marL="0" indent="0">
                  <a:buNone/>
                </a:pP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 smtClean="0"/>
                  <a:t>L(x</a:t>
                </a:r>
                <a:r>
                  <a:rPr lang="en-US" dirty="0"/>
                  <a:t>, </a:t>
                </a:r>
                <a:r>
                  <a:rPr lang="el-GR" dirty="0"/>
                  <a:t>λ</a:t>
                </a:r>
                <a:r>
                  <a:rPr lang="en-US" dirty="0"/>
                  <a:t>) </a:t>
                </a:r>
                <a:r>
                  <a:rPr lang="en-US" dirty="0" smtClean="0"/>
                  <a:t>= 0</a:t>
                </a:r>
              </a:p>
              <a:p>
                <a:pPr marL="0" indent="0">
                  <a:buNone/>
                </a:pPr>
                <a:r>
                  <a:rPr lang="en-US" dirty="0"/>
                  <a:t>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b>
                    </m:sSub>
                  </m:oMath>
                </a14:m>
                <a:r>
                  <a:rPr lang="en-US" dirty="0"/>
                  <a:t>L(x, </a:t>
                </a:r>
                <a:r>
                  <a:rPr lang="el-GR" dirty="0"/>
                  <a:t>λ</a:t>
                </a:r>
                <a:r>
                  <a:rPr lang="en-US" dirty="0"/>
                  <a:t>) </a:t>
                </a:r>
                <a:r>
                  <a:rPr lang="en-US" dirty="0" smtClean="0"/>
                  <a:t>= 0</a:t>
                </a:r>
              </a:p>
              <a:p>
                <a:r>
                  <a:rPr lang="en-US" dirty="0" smtClean="0"/>
                  <a:t>By solving these two equations in the two unknowns x, </a:t>
                </a:r>
                <a:r>
                  <a:rPr lang="el-GR" dirty="0" smtClean="0"/>
                  <a:t>λ</a:t>
                </a:r>
                <a:r>
                  <a:rPr lang="en-US" dirty="0" smtClean="0"/>
                  <a:t>, we get the optimal x and </a:t>
                </a:r>
                <a:r>
                  <a:rPr lang="el-GR" dirty="0" smtClean="0"/>
                  <a:t>λ</a:t>
                </a:r>
                <a:endParaRPr lang="en-US" dirty="0" smtClean="0"/>
              </a:p>
              <a:p>
                <a:r>
                  <a:rPr lang="en-US" dirty="0" smtClean="0"/>
                  <a:t>For L in </a:t>
                </a:r>
                <a:r>
                  <a:rPr lang="en-US" dirty="0" smtClean="0"/>
                  <a:t>(18</a:t>
                </a:r>
                <a:r>
                  <a:rPr lang="en-US" dirty="0" smtClean="0"/>
                  <a:t>)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/>
                  <a:t>L(x, </a:t>
                </a:r>
                <a:r>
                  <a:rPr lang="el-GR" dirty="0"/>
                  <a:t>λ</a:t>
                </a:r>
                <a:r>
                  <a:rPr lang="en-US" dirty="0"/>
                  <a:t>) </a:t>
                </a:r>
                <a:r>
                  <a:rPr lang="en-US" dirty="0" smtClean="0"/>
                  <a:t>= 2x – H</a:t>
                </a:r>
                <a:r>
                  <a:rPr lang="en-US" baseline="30000" dirty="0" smtClean="0"/>
                  <a:t>T</a:t>
                </a:r>
                <a:r>
                  <a:rPr lang="el-GR" dirty="0" smtClean="0"/>
                  <a:t>λ</a:t>
                </a:r>
                <a:r>
                  <a:rPr lang="en-US" dirty="0" smtClean="0"/>
                  <a:t> = 0</a:t>
                </a:r>
              </a:p>
              <a:p>
                <a:pPr marL="0" indent="0">
                  <a:buNone/>
                </a:pP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b>
                    </m:sSub>
                  </m:oMath>
                </a14:m>
                <a:r>
                  <a:rPr lang="en-US" dirty="0"/>
                  <a:t>L(x, </a:t>
                </a:r>
                <a:r>
                  <a:rPr lang="el-GR" dirty="0"/>
                  <a:t>λ</a:t>
                </a:r>
                <a:r>
                  <a:rPr lang="en-US" dirty="0"/>
                  <a:t>) </a:t>
                </a:r>
                <a:r>
                  <a:rPr lang="en-US" dirty="0" smtClean="0"/>
                  <a:t>=Z – </a:t>
                </a:r>
                <a:r>
                  <a:rPr lang="en-US" dirty="0" err="1" smtClean="0"/>
                  <a:t>Hx</a:t>
                </a:r>
                <a:r>
                  <a:rPr lang="en-US" dirty="0" smtClean="0"/>
                  <a:t> = 0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99616"/>
                <a:ext cx="10515600" cy="5358383"/>
              </a:xfrm>
              <a:blipFill rotWithShape="0">
                <a:blip r:embed="rId2"/>
                <a:stretch>
                  <a:fillRect l="-1043" t="-18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>
            <a:off x="0" y="1346200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E5297-79E1-40E7-B89C-9A68E4DCBF0F}" type="slidenum">
              <a:rPr lang="en-US" smtClean="0"/>
              <a:t>24</a:t>
            </a:fld>
            <a:endParaRPr lang="en-US"/>
          </a:p>
        </p:txBody>
      </p:sp>
      <p:sp>
        <p:nvSpPr>
          <p:cNvPr id="6" name="Right Brace 5"/>
          <p:cNvSpPr/>
          <p:nvPr/>
        </p:nvSpPr>
        <p:spPr>
          <a:xfrm>
            <a:off x="5791200" y="4572000"/>
            <a:ext cx="134112" cy="73152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398972" y="4676150"/>
            <a:ext cx="1513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-&gt; </a:t>
            </a:r>
            <a:r>
              <a:rPr lang="en-US" sz="2800" dirty="0" smtClean="0"/>
              <a:t>(19</a:t>
            </a:r>
            <a:r>
              <a:rPr lang="en-US" sz="2800" dirty="0" smtClean="0"/>
              <a:t>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5442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LEAST SQUARES SOLUTION: m &lt; n</a:t>
            </a:r>
            <a:endParaRPr 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99616"/>
                <a:ext cx="10515600" cy="5358383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Solving </a:t>
                </a:r>
                <a:r>
                  <a:rPr lang="en-US" dirty="0" smtClean="0"/>
                  <a:t>(19</a:t>
                </a:r>
                <a:r>
                  <a:rPr lang="en-US" dirty="0" smtClean="0"/>
                  <a:t>): 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H</a:t>
                </a:r>
                <a:r>
                  <a:rPr lang="en-US" baseline="30000" dirty="0" smtClean="0"/>
                  <a:t>T</a:t>
                </a:r>
                <a:r>
                  <a:rPr lang="el-GR" dirty="0" smtClean="0"/>
                  <a:t>λ</a:t>
                </a:r>
                <a:r>
                  <a:rPr lang="en-US" dirty="0" smtClean="0"/>
                  <a:t>          -&gt; </a:t>
                </a:r>
                <a:r>
                  <a:rPr lang="en-US" dirty="0" smtClean="0"/>
                  <a:t>(20</a:t>
                </a:r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	       Z = </a:t>
                </a:r>
                <a:r>
                  <a:rPr lang="en-US" dirty="0" err="1" smtClean="0"/>
                  <a:t>Hx</a:t>
                </a:r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HH</a:t>
                </a:r>
                <a:r>
                  <a:rPr lang="en-US" baseline="30000" dirty="0" smtClean="0"/>
                  <a:t>T</a:t>
                </a:r>
                <a:r>
                  <a:rPr lang="el-GR" dirty="0" smtClean="0"/>
                  <a:t>λ</a:t>
                </a:r>
                <a:r>
                  <a:rPr lang="en-US" dirty="0" smtClean="0"/>
                  <a:t>   -&gt; </a:t>
                </a:r>
                <a:r>
                  <a:rPr lang="en-US" dirty="0" smtClean="0"/>
                  <a:t>(21</a:t>
                </a:r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From </a:t>
                </a:r>
                <a:r>
                  <a:rPr lang="en-US" dirty="0" smtClean="0"/>
                  <a:t>(21</a:t>
                </a:r>
                <a:r>
                  <a:rPr lang="en-US" dirty="0" smtClean="0"/>
                  <a:t>): </a:t>
                </a:r>
                <a:r>
                  <a:rPr lang="el-GR" dirty="0" smtClean="0"/>
                  <a:t>λ</a:t>
                </a:r>
                <a:r>
                  <a:rPr lang="en-US" dirty="0" smtClean="0"/>
                  <a:t> = 2(HH</a:t>
                </a:r>
                <a:r>
                  <a:rPr lang="en-US" baseline="30000" dirty="0" smtClean="0"/>
                  <a:t>T</a:t>
                </a:r>
                <a:r>
                  <a:rPr lang="en-US" dirty="0" smtClean="0"/>
                  <a:t>)</a:t>
                </a:r>
                <a:r>
                  <a:rPr lang="en-US" baseline="30000" dirty="0" smtClean="0"/>
                  <a:t>-1</a:t>
                </a:r>
                <a:r>
                  <a:rPr lang="en-US" dirty="0" smtClean="0"/>
                  <a:t>Z           -&gt; </a:t>
                </a:r>
                <a:r>
                  <a:rPr lang="en-US" dirty="0" smtClean="0"/>
                  <a:t>(22</a:t>
                </a:r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Using </a:t>
                </a:r>
                <a:r>
                  <a:rPr lang="en-US" dirty="0" smtClean="0"/>
                  <a:t>(22</a:t>
                </a:r>
                <a:r>
                  <a:rPr lang="en-US" dirty="0" smtClean="0"/>
                  <a:t>) in </a:t>
                </a:r>
                <a:r>
                  <a:rPr lang="en-US" dirty="0" smtClean="0"/>
                  <a:t>(</a:t>
                </a:r>
                <a:r>
                  <a:rPr lang="en-US" dirty="0" smtClean="0"/>
                  <a:t>19)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		X</a:t>
                </a:r>
                <a:r>
                  <a:rPr lang="en-US" baseline="-25000" dirty="0" smtClean="0"/>
                  <a:t>Ls</a:t>
                </a:r>
                <a:r>
                  <a:rPr lang="en-US" dirty="0" smtClean="0"/>
                  <a:t> = H</a:t>
                </a:r>
                <a:r>
                  <a:rPr lang="en-US" baseline="30000" dirty="0" smtClean="0"/>
                  <a:t>T</a:t>
                </a:r>
                <a:r>
                  <a:rPr lang="en-US" dirty="0" smtClean="0"/>
                  <a:t>(HH</a:t>
                </a:r>
                <a:r>
                  <a:rPr lang="en-US" baseline="30000" dirty="0" smtClean="0"/>
                  <a:t>T</a:t>
                </a:r>
                <a:r>
                  <a:rPr lang="en-US" dirty="0" smtClean="0"/>
                  <a:t>)</a:t>
                </a:r>
                <a:r>
                  <a:rPr lang="en-US" baseline="30000" dirty="0" smtClean="0"/>
                  <a:t>-1</a:t>
                </a:r>
                <a:r>
                  <a:rPr lang="en-US" dirty="0" smtClean="0"/>
                  <a:t>Z                 -&gt; </a:t>
                </a:r>
                <a:r>
                  <a:rPr lang="en-US" dirty="0" smtClean="0"/>
                  <a:t>(23</a:t>
                </a:r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If H is of full rank, Rank(H) = m then it can be verified (HH</a:t>
                </a:r>
                <a:r>
                  <a:rPr lang="en-US" baseline="30000" dirty="0" smtClean="0"/>
                  <a:t>T</a:t>
                </a:r>
                <a:r>
                  <a:rPr lang="en-US" dirty="0" smtClean="0"/>
                  <a:t>) is SPD</a:t>
                </a:r>
              </a:p>
              <a:p>
                <a:r>
                  <a:rPr lang="en-US" dirty="0" smtClean="0"/>
                  <a:t>X</a:t>
                </a:r>
                <a:r>
                  <a:rPr lang="en-US" baseline="-25000" dirty="0" smtClean="0"/>
                  <a:t>LS</a:t>
                </a:r>
                <a:r>
                  <a:rPr lang="en-US" baseline="30000" dirty="0" smtClean="0"/>
                  <a:t> </a:t>
                </a:r>
                <a:r>
                  <a:rPr lang="en-US" dirty="0" smtClean="0"/>
                  <a:t>is computed in two steps:</a:t>
                </a:r>
              </a:p>
              <a:p>
                <a:pPr lvl="1"/>
                <a:r>
                  <a:rPr lang="en-US" dirty="0" smtClean="0"/>
                  <a:t>Solve </a:t>
                </a:r>
                <a:r>
                  <a:rPr lang="en-US" u="sng" dirty="0" smtClean="0"/>
                  <a:t>normal equations</a:t>
                </a:r>
                <a:r>
                  <a:rPr lang="en-US" dirty="0" smtClean="0"/>
                  <a:t>: (HH</a:t>
                </a:r>
                <a:r>
                  <a:rPr lang="en-US" baseline="30000" dirty="0" smtClean="0"/>
                  <a:t>T</a:t>
                </a:r>
                <a:r>
                  <a:rPr lang="en-US" dirty="0" smtClean="0"/>
                  <a:t>)y = Z and find y = (HH</a:t>
                </a:r>
                <a:r>
                  <a:rPr lang="en-US" baseline="30000" dirty="0" smtClean="0"/>
                  <a:t>T</a:t>
                </a:r>
                <a:r>
                  <a:rPr lang="en-US" dirty="0" smtClean="0"/>
                  <a:t>)</a:t>
                </a:r>
                <a:r>
                  <a:rPr lang="en-US" baseline="30000" dirty="0" smtClean="0"/>
                  <a:t>-1</a:t>
                </a:r>
                <a:r>
                  <a:rPr lang="en-US" dirty="0" smtClean="0"/>
                  <a:t>Z</a:t>
                </a:r>
              </a:p>
              <a:p>
                <a:pPr lvl="1"/>
                <a:r>
                  <a:rPr lang="en-US" dirty="0" smtClean="0"/>
                  <a:t>X</a:t>
                </a:r>
                <a:r>
                  <a:rPr lang="en-US" baseline="-25000" dirty="0" smtClean="0"/>
                  <a:t>Ls</a:t>
                </a:r>
                <a:r>
                  <a:rPr lang="en-US" dirty="0" smtClean="0"/>
                  <a:t> = </a:t>
                </a:r>
                <a:r>
                  <a:rPr lang="en-US" dirty="0" err="1" smtClean="0"/>
                  <a:t>H</a:t>
                </a:r>
                <a:r>
                  <a:rPr lang="en-US" baseline="30000" dirty="0" err="1" smtClean="0"/>
                  <a:t>T</a:t>
                </a:r>
                <a:r>
                  <a:rPr lang="en-US" dirty="0" err="1" smtClean="0"/>
                  <a:t>y</a:t>
                </a: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99616"/>
                <a:ext cx="10515600" cy="5358383"/>
              </a:xfrm>
              <a:blipFill rotWithShape="0">
                <a:blip r:embed="rId2"/>
                <a:stretch>
                  <a:fillRect l="-1043" t="-2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>
            <a:off x="0" y="1346200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E5297-79E1-40E7-B89C-9A68E4DCBF0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60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RESIDUAL AT X</a:t>
            </a:r>
            <a:r>
              <a:rPr lang="en-US" b="1" baseline="-25000" dirty="0" smtClean="0"/>
              <a:t>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99616"/>
            <a:ext cx="10515600" cy="5358383"/>
          </a:xfrm>
        </p:spPr>
        <p:txBody>
          <a:bodyPr>
            <a:normAutofit/>
          </a:bodyPr>
          <a:lstStyle/>
          <a:p>
            <a:r>
              <a:rPr lang="en-US" dirty="0" smtClean="0"/>
              <a:t>r(</a:t>
            </a:r>
            <a:r>
              <a:rPr lang="en-US" dirty="0" err="1" smtClean="0"/>
              <a:t>x</a:t>
            </a:r>
            <a:r>
              <a:rPr lang="en-US" baseline="-25000" dirty="0" err="1" smtClean="0"/>
              <a:t>LS</a:t>
            </a:r>
            <a:r>
              <a:rPr lang="en-US" dirty="0" smtClean="0"/>
              <a:t>) = Z – </a:t>
            </a:r>
            <a:r>
              <a:rPr lang="en-US" dirty="0" err="1" smtClean="0"/>
              <a:t>Hx</a:t>
            </a:r>
            <a:r>
              <a:rPr lang="en-US" baseline="-25000" dirty="0" err="1" smtClean="0"/>
              <a:t>LS</a:t>
            </a:r>
            <a:endParaRPr lang="en-US" dirty="0"/>
          </a:p>
          <a:p>
            <a:pPr marL="0" indent="0">
              <a:buNone/>
            </a:pPr>
            <a:r>
              <a:rPr lang="en-US" baseline="-25000" dirty="0" smtClean="0"/>
              <a:t>	</a:t>
            </a:r>
            <a:r>
              <a:rPr lang="en-US" dirty="0" smtClean="0"/>
              <a:t>  = Z – HH</a:t>
            </a:r>
            <a:r>
              <a:rPr lang="en-US" baseline="30000" dirty="0" smtClean="0"/>
              <a:t>T</a:t>
            </a:r>
            <a:r>
              <a:rPr lang="en-US" dirty="0" smtClean="0"/>
              <a:t>(HH</a:t>
            </a:r>
            <a:r>
              <a:rPr lang="en-US" baseline="30000" dirty="0" smtClean="0"/>
              <a:t>T</a:t>
            </a:r>
            <a:r>
              <a:rPr lang="en-US" dirty="0" smtClean="0"/>
              <a:t>)</a:t>
            </a:r>
            <a:r>
              <a:rPr lang="en-US" baseline="30000" dirty="0" smtClean="0"/>
              <a:t>-1</a:t>
            </a:r>
            <a:r>
              <a:rPr lang="en-US" dirty="0" smtClean="0"/>
              <a:t>Z</a:t>
            </a:r>
          </a:p>
          <a:p>
            <a:pPr marL="0" indent="0">
              <a:buNone/>
            </a:pPr>
            <a:r>
              <a:rPr lang="en-US" baseline="-25000" dirty="0"/>
              <a:t>	 </a:t>
            </a:r>
            <a:r>
              <a:rPr lang="en-US" dirty="0" smtClean="0"/>
              <a:t> = Z – Z = 0</a:t>
            </a:r>
          </a:p>
          <a:p>
            <a:endParaRPr lang="en-US" dirty="0"/>
          </a:p>
          <a:p>
            <a:r>
              <a:rPr lang="en-US" dirty="0" smtClean="0"/>
              <a:t>This is to be expected since we start with the infinitely many solutions for which </a:t>
            </a:r>
            <a:r>
              <a:rPr lang="en-US" dirty="0" smtClean="0"/>
              <a:t>r(x</a:t>
            </a:r>
            <a:r>
              <a:rPr lang="en-US" dirty="0"/>
              <a:t>) </a:t>
            </a:r>
            <a:r>
              <a:rPr lang="en-US" dirty="0" smtClean="0"/>
              <a:t> = 0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346200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E5297-79E1-40E7-B89C-9A68E4DCBF0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46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EXERCISES</a:t>
            </a:r>
            <a:endParaRPr 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99616"/>
                <a:ext cx="10515600" cy="535838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6.1) Let x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 + x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 = 1</a:t>
                </a:r>
                <a:r>
                  <a:rPr lang="en-US" dirty="0" smtClean="0"/>
                  <a:t>, x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 + 2x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 = 3.5, x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 + 3x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 = 4.2</a:t>
                </a:r>
              </a:p>
              <a:p>
                <a:pPr marL="0" indent="0">
                  <a:buNone/>
                </a:pPr>
                <a:r>
                  <a:rPr lang="en-US" dirty="0" smtClean="0"/>
                  <a:t>Solve any two and verify that this solution is not consistent with the third equation</a:t>
                </a:r>
              </a:p>
              <a:p>
                <a:pPr marL="0" indent="0">
                  <a:buNone/>
                </a:pPr>
                <a:r>
                  <a:rPr lang="en-US" dirty="0" smtClean="0"/>
                  <a:t>6.2) Solve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bar>
                                <m:barPr>
                                  <m:pos m:val="top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bar>
                            </m:e>
                          </m:mr>
                          <m:mr>
                            <m:e>
                              <m:bar>
                                <m:barPr>
                                  <m:pos m:val="top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bar>
                            </m:e>
                            <m:e>
                              <m:bar>
                                <m:barPr>
                                  <m:pos m:val="top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ba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bar>
                              <m:barPr>
                                <m:pos m:val="top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</m:bar>
                          </m:e>
                          <m:e>
                            <m:bar>
                              <m:barPr>
                                <m:pos m:val="top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𝑍𝑡</m:t>
                                </m:r>
                              </m:e>
                            </m:bar>
                          </m:e>
                        </m:eqArr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and verify that the solution is given: </a:t>
                </a:r>
                <a:r>
                  <a:rPr lang="en-US" dirty="0"/>
                  <a:t>V*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bar>
                          <m:barPr>
                            <m:pos m:val="top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𝑍𝑡</m:t>
                            </m:r>
                          </m:e>
                        </m:bar>
                        <m:r>
                          <a:rPr lang="en-US" i="1">
                            <a:latin typeface="Cambria Math" panose="02040503050406030204" pitchFamily="18" charset="0"/>
                          </a:rPr>
                          <m:t> − </m:t>
                        </m:r>
                        <m:bar>
                          <m:barPr>
                            <m:pos m:val="top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ba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bar>
                          <m:barPr>
                            <m:pos m:val="top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</m:bar>
                      </m:num>
                      <m:den>
                        <m:bar>
                          <m:barPr>
                            <m:pos m:val="top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ba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bar>
                              <m:barPr>
                                <m:pos m:val="top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ba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dirty="0" smtClean="0"/>
                  <a:t> ,  Z</a:t>
                </a:r>
                <a:r>
                  <a:rPr lang="en-US" dirty="0"/>
                  <a:t>* =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bar>
                  </m:oMath>
                </a14:m>
                <a:r>
                  <a:rPr lang="en-US" dirty="0"/>
                  <a:t> -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bar>
                  </m:oMath>
                </a14:m>
                <a:r>
                  <a:rPr lang="en-US" dirty="0"/>
                  <a:t>V</a:t>
                </a:r>
                <a:r>
                  <a:rPr lang="en-US" dirty="0" smtClean="0"/>
                  <a:t>*</a:t>
                </a:r>
              </a:p>
              <a:p>
                <a:pPr marL="0" indent="0">
                  <a:buNone/>
                </a:pPr>
                <a:r>
                  <a:rPr lang="en-US" dirty="0" smtClean="0"/>
                  <a:t>6.3) Using </a:t>
                </a:r>
                <a:r>
                  <a:rPr lang="en-US" dirty="0" err="1" smtClean="0"/>
                  <a:t>MATLAB</a:t>
                </a:r>
                <a:r>
                  <a:rPr lang="en-US" dirty="0" smtClean="0"/>
                  <a:t>, plot the contours of </a:t>
                </a:r>
              </a:p>
              <a:p>
                <a:pPr marL="0" indent="0">
                  <a:buNone/>
                </a:pPr>
                <a:r>
                  <a:rPr lang="en-US" dirty="0" smtClean="0"/>
                  <a:t>f(Z</a:t>
                </a:r>
                <a:r>
                  <a:rPr lang="en-US" baseline="-25000" dirty="0" smtClean="0"/>
                  <a:t>0</a:t>
                </a:r>
                <a:r>
                  <a:rPr lang="en-US" dirty="0" smtClean="0"/>
                  <a:t>, V) 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 smtClean="0"/>
                  <a:t> + 3Z</a:t>
                </a:r>
                <a:r>
                  <a:rPr lang="en-US" baseline="-25000" dirty="0" smtClean="0"/>
                  <a:t>0</a:t>
                </a:r>
                <a:r>
                  <a:rPr lang="en-US" dirty="0" smtClean="0"/>
                  <a:t>V + 3.5V</a:t>
                </a:r>
                <a:r>
                  <a:rPr lang="en-US" baseline="30000" dirty="0" smtClean="0"/>
                  <a:t>2</a:t>
                </a:r>
                <a:r>
                  <a:rPr lang="en-US" dirty="0" smtClean="0"/>
                  <a:t> – 9Z</a:t>
                </a:r>
                <a:r>
                  <a:rPr lang="en-US" baseline="-25000" dirty="0" smtClean="0"/>
                  <a:t>0</a:t>
                </a:r>
                <a:r>
                  <a:rPr lang="en-US" dirty="0" smtClean="0"/>
                  <a:t> -25V + 23</a:t>
                </a:r>
              </a:p>
              <a:p>
                <a:pPr marL="0" indent="0">
                  <a:buNone/>
                </a:pPr>
                <a:r>
                  <a:rPr lang="en-US" dirty="0" smtClean="0"/>
                  <a:t>Find the minimizer (Z*, V*) graphically</a:t>
                </a: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99616"/>
                <a:ext cx="10515600" cy="5358383"/>
              </a:xfrm>
              <a:blipFill rotWithShape="0">
                <a:blip r:embed="rId2"/>
                <a:stretch>
                  <a:fillRect l="-1217" t="-18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>
            <a:off x="0" y="1346200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E5297-79E1-40E7-B89C-9A68E4DCBF0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19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EXERCISES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99616"/>
            <a:ext cx="10515600" cy="535838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6.4) Find the minimizer of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f</a:t>
            </a:r>
            <a:r>
              <a:rPr lang="en-US" baseline="-25000" dirty="0" err="1" smtClean="0"/>
              <a:t>w</a:t>
            </a:r>
            <a:r>
              <a:rPr lang="en-US" dirty="0" smtClean="0"/>
              <a:t>(x) = (Z – </a:t>
            </a:r>
            <a:r>
              <a:rPr lang="en-US" dirty="0" err="1" smtClean="0"/>
              <a:t>Hx</a:t>
            </a:r>
            <a:r>
              <a:rPr lang="en-US" dirty="0" smtClean="0"/>
              <a:t>)</a:t>
            </a:r>
            <a:r>
              <a:rPr lang="en-US" baseline="30000" dirty="0" smtClean="0"/>
              <a:t>T</a:t>
            </a:r>
            <a:r>
              <a:rPr lang="en-US" dirty="0" smtClean="0"/>
              <a:t>W(Z – </a:t>
            </a:r>
            <a:r>
              <a:rPr lang="en-US" dirty="0" err="1" smtClean="0"/>
              <a:t>Hx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and verify that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 smtClean="0"/>
              <a:t>x</a:t>
            </a:r>
            <a:r>
              <a:rPr lang="en-US" baseline="-25000" dirty="0" err="1" smtClean="0"/>
              <a:t>LS</a:t>
            </a:r>
            <a:r>
              <a:rPr lang="en-US" dirty="0" smtClean="0"/>
              <a:t> = (</a:t>
            </a:r>
            <a:r>
              <a:rPr lang="en-US" dirty="0" err="1" smtClean="0"/>
              <a:t>H</a:t>
            </a:r>
            <a:r>
              <a:rPr lang="en-US" baseline="30000" dirty="0" err="1" smtClean="0"/>
              <a:t>T</a:t>
            </a:r>
            <a:r>
              <a:rPr lang="en-US" dirty="0" err="1" smtClean="0"/>
              <a:t>WH</a:t>
            </a:r>
            <a:r>
              <a:rPr lang="en-US" dirty="0" smtClean="0"/>
              <a:t>)</a:t>
            </a:r>
            <a:r>
              <a:rPr lang="en-US" baseline="30000" dirty="0" smtClean="0"/>
              <a:t>-1</a:t>
            </a:r>
            <a:r>
              <a:rPr lang="en-US" dirty="0" smtClean="0"/>
              <a:t>H</a:t>
            </a:r>
            <a:r>
              <a:rPr lang="en-US" baseline="30000" dirty="0" smtClean="0"/>
              <a:t>T</a:t>
            </a:r>
            <a:r>
              <a:rPr lang="en-US" dirty="0" smtClean="0"/>
              <a:t>WZ</a:t>
            </a:r>
          </a:p>
          <a:p>
            <a:pPr marL="0" indent="0">
              <a:buNone/>
            </a:pPr>
            <a:r>
              <a:rPr lang="en-US" dirty="0" smtClean="0"/>
              <a:t>6.5) The generalized inverse of H is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H</a:t>
            </a:r>
            <a:r>
              <a:rPr lang="en-US" baseline="30000" dirty="0" smtClean="0"/>
              <a:t>+</a:t>
            </a:r>
            <a:r>
              <a:rPr lang="en-US" dirty="0" smtClean="0"/>
              <a:t> = (</a:t>
            </a:r>
            <a:r>
              <a:rPr lang="en-US" dirty="0" err="1" smtClean="0"/>
              <a:t>H</a:t>
            </a:r>
            <a:r>
              <a:rPr lang="en-US" baseline="30000" dirty="0" err="1" smtClean="0"/>
              <a:t>T</a:t>
            </a:r>
            <a:r>
              <a:rPr lang="en-US" dirty="0" err="1" smtClean="0"/>
              <a:t>H</a:t>
            </a:r>
            <a:r>
              <a:rPr lang="en-US" dirty="0" smtClean="0"/>
              <a:t>)</a:t>
            </a:r>
            <a:r>
              <a:rPr lang="en-US" baseline="30000" dirty="0" smtClean="0"/>
              <a:t>-1</a:t>
            </a:r>
            <a:r>
              <a:rPr lang="en-US" dirty="0" smtClean="0"/>
              <a:t>H</a:t>
            </a:r>
            <a:r>
              <a:rPr lang="en-US" baseline="30000" dirty="0" smtClean="0"/>
              <a:t>T</a:t>
            </a:r>
            <a:r>
              <a:rPr lang="en-US" dirty="0" smtClean="0"/>
              <a:t> if m &gt; 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     = H</a:t>
            </a:r>
            <a:r>
              <a:rPr lang="en-US" baseline="30000" dirty="0" smtClean="0"/>
              <a:t>T</a:t>
            </a:r>
            <a:r>
              <a:rPr lang="en-US" dirty="0" smtClean="0"/>
              <a:t>(</a:t>
            </a:r>
            <a:r>
              <a:rPr lang="en-US" dirty="0" err="1" smtClean="0"/>
              <a:t>HH</a:t>
            </a:r>
            <a:r>
              <a:rPr lang="en-US" baseline="30000" dirty="0" err="1" smtClean="0"/>
              <a:t>T</a:t>
            </a:r>
            <a:r>
              <a:rPr lang="en-US" dirty="0" smtClean="0"/>
              <a:t>)</a:t>
            </a:r>
            <a:r>
              <a:rPr lang="en-US" baseline="30000" dirty="0" smtClean="0"/>
              <a:t>-1</a:t>
            </a:r>
            <a:r>
              <a:rPr lang="en-US" dirty="0" smtClean="0"/>
              <a:t> if m &lt; n</a:t>
            </a:r>
          </a:p>
          <a:p>
            <a:pPr marL="0" indent="0">
              <a:buNone/>
            </a:pPr>
            <a:r>
              <a:rPr lang="en-US" dirty="0" smtClean="0"/>
              <a:t>     when H is of full rank</a:t>
            </a:r>
          </a:p>
          <a:p>
            <a:pPr marL="0" indent="0">
              <a:buNone/>
            </a:pPr>
            <a:r>
              <a:rPr lang="en-US" dirty="0" smtClean="0"/>
              <a:t>Verify that H</a:t>
            </a:r>
            <a:r>
              <a:rPr lang="en-US" baseline="30000" dirty="0" smtClean="0"/>
              <a:t>+</a:t>
            </a:r>
            <a:r>
              <a:rPr lang="en-US" dirty="0" smtClean="0"/>
              <a:t> satisfies the Moore-Penrose Condition: (Module </a:t>
            </a:r>
            <a:r>
              <a:rPr lang="en-US" smtClean="0"/>
              <a:t>– 3)</a:t>
            </a:r>
            <a:endParaRPr lang="en-US" dirty="0" smtClean="0"/>
          </a:p>
          <a:p>
            <a:pPr marL="514350" indent="-514350">
              <a:buAutoNum type="alphaLcParenR"/>
            </a:pPr>
            <a:r>
              <a:rPr lang="en-US" dirty="0" err="1" smtClean="0"/>
              <a:t>HH</a:t>
            </a:r>
            <a:r>
              <a:rPr lang="en-US" baseline="30000" dirty="0" err="1" smtClean="0"/>
              <a:t>+</a:t>
            </a:r>
            <a:r>
              <a:rPr lang="en-US" dirty="0" err="1" smtClean="0"/>
              <a:t>H</a:t>
            </a:r>
            <a:r>
              <a:rPr lang="en-US" dirty="0" smtClean="0"/>
              <a:t> = H</a:t>
            </a:r>
          </a:p>
          <a:p>
            <a:pPr marL="514350" indent="-514350">
              <a:buAutoNum type="alphaLcParenR"/>
            </a:pPr>
            <a:r>
              <a:rPr lang="en-US" dirty="0" err="1" smtClean="0"/>
              <a:t>H</a:t>
            </a:r>
            <a:r>
              <a:rPr lang="en-US" baseline="30000" dirty="0" err="1" smtClean="0"/>
              <a:t>+</a:t>
            </a:r>
            <a:r>
              <a:rPr lang="en-US" dirty="0" err="1" smtClean="0"/>
              <a:t>HH</a:t>
            </a:r>
            <a:r>
              <a:rPr lang="en-US" baseline="30000" dirty="0" smtClean="0"/>
              <a:t>+</a:t>
            </a:r>
            <a:r>
              <a:rPr lang="en-US" dirty="0" smtClean="0"/>
              <a:t> = H</a:t>
            </a:r>
            <a:r>
              <a:rPr lang="en-US" baseline="30000" dirty="0" smtClean="0"/>
              <a:t>+</a:t>
            </a:r>
            <a:endParaRPr lang="en-US" dirty="0" smtClean="0"/>
          </a:p>
          <a:p>
            <a:pPr marL="514350" indent="-514350">
              <a:buAutoNum type="alphaLcParenR"/>
            </a:pPr>
            <a:r>
              <a:rPr lang="en-US" dirty="0" smtClean="0"/>
              <a:t>(</a:t>
            </a:r>
            <a:r>
              <a:rPr lang="en-US" dirty="0" err="1" smtClean="0"/>
              <a:t>HH</a:t>
            </a:r>
            <a:r>
              <a:rPr lang="en-US" baseline="30000" dirty="0" smtClean="0"/>
              <a:t>+</a:t>
            </a:r>
            <a:r>
              <a:rPr lang="en-US" dirty="0" smtClean="0"/>
              <a:t>)</a:t>
            </a:r>
            <a:r>
              <a:rPr lang="en-US" baseline="30000" dirty="0" smtClean="0"/>
              <a:t>T</a:t>
            </a:r>
            <a:r>
              <a:rPr lang="en-US" dirty="0" smtClean="0"/>
              <a:t> = </a:t>
            </a:r>
            <a:r>
              <a:rPr lang="en-US" dirty="0" err="1" smtClean="0"/>
              <a:t>HH</a:t>
            </a:r>
            <a:r>
              <a:rPr lang="en-US" baseline="30000" dirty="0" smtClean="0"/>
              <a:t>+</a:t>
            </a:r>
            <a:endParaRPr lang="en-US" dirty="0" smtClean="0"/>
          </a:p>
          <a:p>
            <a:pPr marL="514350" indent="-514350">
              <a:buAutoNum type="alphaLcParenR"/>
            </a:pPr>
            <a:r>
              <a:rPr lang="en-US" dirty="0" smtClean="0"/>
              <a:t>(</a:t>
            </a:r>
            <a:r>
              <a:rPr lang="en-US" dirty="0" err="1" smtClean="0"/>
              <a:t>H</a:t>
            </a:r>
            <a:r>
              <a:rPr lang="en-US" baseline="30000" dirty="0" err="1" smtClean="0"/>
              <a:t>+</a:t>
            </a:r>
            <a:r>
              <a:rPr lang="en-US" dirty="0" err="1" smtClean="0"/>
              <a:t>H</a:t>
            </a:r>
            <a:r>
              <a:rPr lang="en-US" dirty="0" smtClean="0"/>
              <a:t>)</a:t>
            </a:r>
            <a:r>
              <a:rPr lang="en-US" baseline="30000" dirty="0" smtClean="0"/>
              <a:t>T</a:t>
            </a:r>
            <a:r>
              <a:rPr lang="en-US" dirty="0" smtClean="0"/>
              <a:t> = </a:t>
            </a:r>
            <a:r>
              <a:rPr lang="en-US" dirty="0" err="1" smtClean="0"/>
              <a:t>H</a:t>
            </a:r>
            <a:r>
              <a:rPr lang="en-US" baseline="30000" dirty="0" err="1" smtClean="0"/>
              <a:t>+</a:t>
            </a:r>
            <a:r>
              <a:rPr lang="en-US" dirty="0" err="1" smtClean="0"/>
              <a:t>H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346200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E5297-79E1-40E7-B89C-9A68E4DCBF0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29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REFERENCES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99616"/>
            <a:ext cx="10515600" cy="5358383"/>
          </a:xfrm>
        </p:spPr>
        <p:txBody>
          <a:bodyPr>
            <a:normAutofit/>
          </a:bodyPr>
          <a:lstStyle/>
          <a:p>
            <a:r>
              <a:rPr lang="en-US" dirty="0" smtClean="0"/>
              <a:t>J</a:t>
            </a:r>
            <a:r>
              <a:rPr lang="en-US" dirty="0" smtClean="0"/>
              <a:t>. Lewis, S. </a:t>
            </a:r>
            <a:r>
              <a:rPr lang="en-US" dirty="0" err="1" smtClean="0"/>
              <a:t>Lakshmivarahan</a:t>
            </a:r>
            <a:r>
              <a:rPr lang="en-US" dirty="0" smtClean="0"/>
              <a:t>, S. </a:t>
            </a:r>
            <a:r>
              <a:rPr lang="en-US" dirty="0" err="1" smtClean="0"/>
              <a:t>Dhall</a:t>
            </a:r>
            <a:r>
              <a:rPr lang="en-US" dirty="0" smtClean="0"/>
              <a:t> (2006), </a:t>
            </a:r>
            <a:r>
              <a:rPr lang="en-US" u="sng" dirty="0" smtClean="0"/>
              <a:t>Dynamic Data Assimilation: a least squares approach</a:t>
            </a:r>
            <a:r>
              <a:rPr lang="en-US" dirty="0" smtClean="0"/>
              <a:t>, </a:t>
            </a:r>
            <a:r>
              <a:rPr lang="en-US" i="1" dirty="0" smtClean="0"/>
              <a:t>Cambridge University </a:t>
            </a:r>
            <a:r>
              <a:rPr lang="en-US" i="1" dirty="0" smtClean="0"/>
              <a:t>Press – Chapter 5</a:t>
            </a:r>
            <a:endParaRPr lang="en-US" dirty="0" smtClean="0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346200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E5297-79E1-40E7-B89C-9A68E4DCBF0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38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BUILD A LINEAR MODEL</a:t>
            </a:r>
            <a:endParaRPr 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32586"/>
                <a:ext cx="10515600" cy="5325413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To enable estimation of the unknowns, we need to build a relation – called the </a:t>
                </a:r>
                <a:r>
                  <a:rPr lang="en-US" u="sng" dirty="0" smtClean="0"/>
                  <a:t>model</a:t>
                </a:r>
                <a:r>
                  <a:rPr lang="en-US" dirty="0" smtClean="0"/>
                  <a:t> between the known and unknowns</a:t>
                </a:r>
              </a:p>
              <a:p>
                <a:r>
                  <a:rPr lang="en-US" dirty="0" smtClean="0"/>
                  <a:t>From </a:t>
                </a:r>
                <a:r>
                  <a:rPr lang="en-US" dirty="0" smtClean="0"/>
                  <a:t>basic </a:t>
                </a:r>
                <a:r>
                  <a:rPr lang="en-US" dirty="0"/>
                  <a:t>P</a:t>
                </a:r>
                <a:r>
                  <a:rPr lang="en-US" dirty="0" smtClean="0"/>
                  <a:t>hysics </a:t>
                </a:r>
                <a:r>
                  <a:rPr lang="en-US" dirty="0" smtClean="0"/>
                  <a:t>relating time and motion:</a:t>
                </a:r>
              </a:p>
              <a:p>
                <a:pPr marL="0" indent="0" algn="ctr">
                  <a:buNone/>
                </a:pPr>
                <a:r>
                  <a:rPr lang="en-US" dirty="0" err="1" smtClean="0"/>
                  <a:t>Z</a:t>
                </a:r>
                <a:r>
                  <a:rPr lang="en-US" baseline="-25000" dirty="0" err="1" smtClean="0"/>
                  <a:t>i</a:t>
                </a:r>
                <a:r>
                  <a:rPr lang="en-US" dirty="0" smtClean="0"/>
                  <a:t> = Z</a:t>
                </a:r>
                <a:r>
                  <a:rPr lang="en-US" baseline="-25000" dirty="0" smtClean="0"/>
                  <a:t>0</a:t>
                </a:r>
                <a:r>
                  <a:rPr lang="en-US" dirty="0" smtClean="0"/>
                  <a:t> + </a:t>
                </a:r>
                <a:r>
                  <a:rPr lang="en-US" dirty="0" err="1" smtClean="0"/>
                  <a:t>Vt</a:t>
                </a:r>
                <a:r>
                  <a:rPr lang="en-US" baseline="-25000" dirty="0" err="1" smtClean="0"/>
                  <a:t>i</a:t>
                </a:r>
                <a:r>
                  <a:rPr lang="en-US" dirty="0" smtClean="0"/>
                  <a:t>               </a:t>
                </a:r>
                <a:r>
                  <a:rPr lang="en-US" dirty="0" smtClean="0"/>
                  <a:t> (1</a:t>
                </a:r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must hold for </a:t>
                </a:r>
                <a:r>
                  <a:rPr lang="en-US" dirty="0"/>
                  <a:t>each 1 ≤ </a:t>
                </a:r>
                <a:r>
                  <a:rPr lang="en-US" dirty="0" err="1"/>
                  <a:t>i</a:t>
                </a:r>
                <a:r>
                  <a:rPr lang="en-US" dirty="0"/>
                  <a:t> ≤ </a:t>
                </a:r>
                <a:r>
                  <a:rPr lang="en-US" dirty="0" smtClean="0"/>
                  <a:t>m</a:t>
                </a:r>
              </a:p>
              <a:p>
                <a:r>
                  <a:rPr lang="en-US" dirty="0" smtClean="0"/>
                  <a:t>In matrix-vector notation (6.1) becomes</a:t>
                </a:r>
              </a:p>
              <a:p>
                <a:endParaRPr lang="en-US" dirty="0" smtClean="0"/>
              </a:p>
              <a:p>
                <a:pPr marL="0" indent="0" algn="ctr">
                  <a:buNone/>
                </a:pPr>
                <a:r>
                  <a:rPr lang="en-US" dirty="0" smtClean="0"/>
                  <a:t>Z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r>
                              <a:rPr lang="en-US" i="1" smtClean="0">
                                <a:latin typeface="Cambria Math"/>
                                <a:ea typeface="Cambria Math"/>
                              </a:rPr>
                              <m:t>⋮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  <m:e>
                            <m:r>
                              <a:rPr lang="en-US" i="1" smtClean="0">
                                <a:latin typeface="Cambria Math"/>
                                <a:ea typeface="Cambria Math"/>
                              </a:rPr>
                              <m:t>⋮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𝑚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𝑉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 smtClean="0"/>
                  <a:t> = </a:t>
                </a:r>
                <a:r>
                  <a:rPr lang="en-US" dirty="0" err="1" smtClean="0"/>
                  <a:t>Hx</a:t>
                </a:r>
                <a:r>
                  <a:rPr lang="en-US" dirty="0" smtClean="0"/>
                  <a:t>           </a:t>
                </a:r>
                <a:r>
                  <a:rPr lang="en-US" dirty="0" smtClean="0"/>
                  <a:t> (2</a:t>
                </a:r>
                <a:r>
                  <a:rPr lang="en-US" dirty="0" smtClean="0"/>
                  <a:t>)</a:t>
                </a:r>
              </a:p>
              <a:p>
                <a:pPr marL="0" indent="0" algn="ctr">
                  <a:buNone/>
                </a:pPr>
                <a:endParaRPr lang="en-US" dirty="0" smtClean="0"/>
              </a:p>
              <a:p>
                <a:r>
                  <a:rPr lang="en-US" dirty="0" smtClean="0"/>
                  <a:t>Or                                                 Z = </a:t>
                </a:r>
                <a:r>
                  <a:rPr lang="en-US" dirty="0" err="1" smtClean="0"/>
                  <a:t>Hx</a:t>
                </a:r>
                <a:r>
                  <a:rPr lang="en-US" dirty="0" smtClean="0"/>
                  <a:t>       Z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R</a:t>
                </a:r>
                <a:r>
                  <a:rPr lang="en-US" baseline="30000" dirty="0" smtClean="0"/>
                  <a:t>m</a:t>
                </a:r>
                <a:r>
                  <a:rPr lang="en-US" dirty="0" smtClean="0"/>
                  <a:t>, 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R</a:t>
                </a:r>
                <a:r>
                  <a:rPr lang="en-US" baseline="30000" dirty="0" smtClean="0"/>
                  <a:t>mx2</a:t>
                </a:r>
                <a:r>
                  <a:rPr lang="en-US" dirty="0" smtClean="0"/>
                  <a:t>, x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R</a:t>
                </a:r>
                <a:r>
                  <a:rPr lang="en-US" baseline="30000" dirty="0" smtClean="0"/>
                  <a:t>2                                </a:t>
                </a:r>
                <a:r>
                  <a:rPr lang="en-US" dirty="0" smtClean="0"/>
                  <a:t> (3</a:t>
                </a:r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Equation </a:t>
                </a:r>
                <a:r>
                  <a:rPr lang="en-US" dirty="0" smtClean="0"/>
                  <a:t>(3</a:t>
                </a:r>
                <a:r>
                  <a:rPr lang="en-US" dirty="0" smtClean="0"/>
                  <a:t>) is a linear model</a:t>
                </a:r>
              </a:p>
              <a:p>
                <a:r>
                  <a:rPr lang="en-US" dirty="0" smtClean="0"/>
                  <a:t>Given (Z, H), find </a:t>
                </a:r>
                <a:r>
                  <a:rPr lang="en-US" dirty="0" smtClean="0"/>
                  <a:t>x, </a:t>
                </a:r>
                <a:r>
                  <a:rPr lang="en-US" dirty="0" smtClean="0"/>
                  <a:t>is the linear inverse problem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32586"/>
                <a:ext cx="10515600" cy="5325413"/>
              </a:xfrm>
              <a:blipFill rotWithShape="0">
                <a:blip r:embed="rId3"/>
                <a:stretch>
                  <a:fillRect l="-696" t="-2288" b="-2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>
            <a:off x="0" y="1346200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E5297-79E1-40E7-B89C-9A68E4DCBF0F}" type="slidenum">
              <a:rPr lang="en-US" smtClean="0"/>
              <a:t>3</a:t>
            </a:fld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4456090" y="5602310"/>
            <a:ext cx="90152" cy="1674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983050" y="5486400"/>
            <a:ext cx="284409" cy="2833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 18"/>
          <p:cNvSpPr/>
          <p:nvPr/>
        </p:nvSpPr>
        <p:spPr>
          <a:xfrm>
            <a:off x="5228823" y="4868214"/>
            <a:ext cx="1087578" cy="978794"/>
          </a:xfrm>
          <a:custGeom>
            <a:avLst/>
            <a:gdLst>
              <a:gd name="connsiteX0" fmla="*/ 0 w 1087578"/>
              <a:gd name="connsiteY0" fmla="*/ 978794 h 978794"/>
              <a:gd name="connsiteX1" fmla="*/ 77273 w 1087578"/>
              <a:gd name="connsiteY1" fmla="*/ 940158 h 978794"/>
              <a:gd name="connsiteX2" fmla="*/ 115909 w 1087578"/>
              <a:gd name="connsiteY2" fmla="*/ 901521 h 978794"/>
              <a:gd name="connsiteX3" fmla="*/ 154546 w 1087578"/>
              <a:gd name="connsiteY3" fmla="*/ 888642 h 978794"/>
              <a:gd name="connsiteX4" fmla="*/ 193183 w 1087578"/>
              <a:gd name="connsiteY4" fmla="*/ 862885 h 978794"/>
              <a:gd name="connsiteX5" fmla="*/ 283335 w 1087578"/>
              <a:gd name="connsiteY5" fmla="*/ 850006 h 978794"/>
              <a:gd name="connsiteX6" fmla="*/ 386366 w 1087578"/>
              <a:gd name="connsiteY6" fmla="*/ 824248 h 978794"/>
              <a:gd name="connsiteX7" fmla="*/ 425002 w 1087578"/>
              <a:gd name="connsiteY7" fmla="*/ 811369 h 978794"/>
              <a:gd name="connsiteX8" fmla="*/ 618185 w 1087578"/>
              <a:gd name="connsiteY8" fmla="*/ 785611 h 978794"/>
              <a:gd name="connsiteX9" fmla="*/ 695459 w 1087578"/>
              <a:gd name="connsiteY9" fmla="*/ 772732 h 978794"/>
              <a:gd name="connsiteX10" fmla="*/ 811369 w 1087578"/>
              <a:gd name="connsiteY10" fmla="*/ 734096 h 978794"/>
              <a:gd name="connsiteX11" fmla="*/ 927278 w 1087578"/>
              <a:gd name="connsiteY11" fmla="*/ 695459 h 978794"/>
              <a:gd name="connsiteX12" fmla="*/ 978794 w 1087578"/>
              <a:gd name="connsiteY12" fmla="*/ 631065 h 978794"/>
              <a:gd name="connsiteX13" fmla="*/ 1004552 w 1087578"/>
              <a:gd name="connsiteY13" fmla="*/ 592428 h 978794"/>
              <a:gd name="connsiteX14" fmla="*/ 1043188 w 1087578"/>
              <a:gd name="connsiteY14" fmla="*/ 553792 h 978794"/>
              <a:gd name="connsiteX15" fmla="*/ 1068946 w 1087578"/>
              <a:gd name="connsiteY15" fmla="*/ 231820 h 978794"/>
              <a:gd name="connsiteX16" fmla="*/ 1043188 w 1087578"/>
              <a:gd name="connsiteY16" fmla="*/ 167425 h 978794"/>
              <a:gd name="connsiteX17" fmla="*/ 1030309 w 1087578"/>
              <a:gd name="connsiteY17" fmla="*/ 115910 h 978794"/>
              <a:gd name="connsiteX18" fmla="*/ 1004552 w 1087578"/>
              <a:gd name="connsiteY18" fmla="*/ 0 h 978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87578" h="978794">
                <a:moveTo>
                  <a:pt x="0" y="978794"/>
                </a:moveTo>
                <a:cubicBezTo>
                  <a:pt x="25758" y="965915"/>
                  <a:pt x="53312" y="956132"/>
                  <a:pt x="77273" y="940158"/>
                </a:cubicBezTo>
                <a:cubicBezTo>
                  <a:pt x="92427" y="930055"/>
                  <a:pt x="100755" y="911624"/>
                  <a:pt x="115909" y="901521"/>
                </a:cubicBezTo>
                <a:cubicBezTo>
                  <a:pt x="127205" y="893991"/>
                  <a:pt x="142403" y="894713"/>
                  <a:pt x="154546" y="888642"/>
                </a:cubicBezTo>
                <a:cubicBezTo>
                  <a:pt x="168390" y="881720"/>
                  <a:pt x="178357" y="867333"/>
                  <a:pt x="193183" y="862885"/>
                </a:cubicBezTo>
                <a:cubicBezTo>
                  <a:pt x="222259" y="854162"/>
                  <a:pt x="253569" y="855959"/>
                  <a:pt x="283335" y="850006"/>
                </a:cubicBezTo>
                <a:cubicBezTo>
                  <a:pt x="318048" y="843063"/>
                  <a:pt x="352213" y="833563"/>
                  <a:pt x="386366" y="824248"/>
                </a:cubicBezTo>
                <a:cubicBezTo>
                  <a:pt x="399463" y="820676"/>
                  <a:pt x="411611" y="813601"/>
                  <a:pt x="425002" y="811369"/>
                </a:cubicBezTo>
                <a:cubicBezTo>
                  <a:pt x="489082" y="800689"/>
                  <a:pt x="553874" y="794798"/>
                  <a:pt x="618185" y="785611"/>
                </a:cubicBezTo>
                <a:cubicBezTo>
                  <a:pt x="644036" y="781918"/>
                  <a:pt x="669701" y="777025"/>
                  <a:pt x="695459" y="772732"/>
                </a:cubicBezTo>
                <a:cubicBezTo>
                  <a:pt x="795751" y="722587"/>
                  <a:pt x="694857" y="767386"/>
                  <a:pt x="811369" y="734096"/>
                </a:cubicBezTo>
                <a:cubicBezTo>
                  <a:pt x="850528" y="722907"/>
                  <a:pt x="927278" y="695459"/>
                  <a:pt x="927278" y="695459"/>
                </a:cubicBezTo>
                <a:cubicBezTo>
                  <a:pt x="952351" y="620242"/>
                  <a:pt x="920539" y="689320"/>
                  <a:pt x="978794" y="631065"/>
                </a:cubicBezTo>
                <a:cubicBezTo>
                  <a:pt x="989739" y="620120"/>
                  <a:pt x="994643" y="604319"/>
                  <a:pt x="1004552" y="592428"/>
                </a:cubicBezTo>
                <a:cubicBezTo>
                  <a:pt x="1016212" y="578436"/>
                  <a:pt x="1030309" y="566671"/>
                  <a:pt x="1043188" y="553792"/>
                </a:cubicBezTo>
                <a:cubicBezTo>
                  <a:pt x="1095376" y="397229"/>
                  <a:pt x="1098243" y="436897"/>
                  <a:pt x="1068946" y="231820"/>
                </a:cubicBezTo>
                <a:cubicBezTo>
                  <a:pt x="1065677" y="208934"/>
                  <a:pt x="1050499" y="189357"/>
                  <a:pt x="1043188" y="167425"/>
                </a:cubicBezTo>
                <a:cubicBezTo>
                  <a:pt x="1037591" y="150633"/>
                  <a:pt x="1034289" y="133157"/>
                  <a:pt x="1030309" y="115910"/>
                </a:cubicBezTo>
                <a:cubicBezTo>
                  <a:pt x="1021409" y="77344"/>
                  <a:pt x="1004552" y="0"/>
                  <a:pt x="1004552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6246254" y="4881093"/>
            <a:ext cx="77273" cy="38637"/>
          </a:xfrm>
          <a:custGeom>
            <a:avLst/>
            <a:gdLst>
              <a:gd name="connsiteX0" fmla="*/ 0 w 77273"/>
              <a:gd name="connsiteY0" fmla="*/ 0 h 38637"/>
              <a:gd name="connsiteX1" fmla="*/ 77273 w 77273"/>
              <a:gd name="connsiteY1" fmla="*/ 38637 h 38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7273" h="38637">
                <a:moveTo>
                  <a:pt x="0" y="0"/>
                </a:moveTo>
                <a:cubicBezTo>
                  <a:pt x="73807" y="14762"/>
                  <a:pt x="54605" y="-6700"/>
                  <a:pt x="77273" y="3863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6143223" y="4906851"/>
            <a:ext cx="77273" cy="141741"/>
          </a:xfrm>
          <a:custGeom>
            <a:avLst/>
            <a:gdLst>
              <a:gd name="connsiteX0" fmla="*/ 77273 w 77273"/>
              <a:gd name="connsiteY0" fmla="*/ 0 h 141741"/>
              <a:gd name="connsiteX1" fmla="*/ 51515 w 77273"/>
              <a:gd name="connsiteY1" fmla="*/ 64394 h 141741"/>
              <a:gd name="connsiteX2" fmla="*/ 38636 w 77273"/>
              <a:gd name="connsiteY2" fmla="*/ 103031 h 141741"/>
              <a:gd name="connsiteX3" fmla="*/ 0 w 77273"/>
              <a:gd name="connsiteY3" fmla="*/ 141667 h 141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273" h="141741">
                <a:moveTo>
                  <a:pt x="77273" y="0"/>
                </a:moveTo>
                <a:cubicBezTo>
                  <a:pt x="68687" y="21465"/>
                  <a:pt x="59632" y="42748"/>
                  <a:pt x="51515" y="64394"/>
                </a:cubicBezTo>
                <a:cubicBezTo>
                  <a:pt x="46748" y="77105"/>
                  <a:pt x="44707" y="90889"/>
                  <a:pt x="38636" y="103031"/>
                </a:cubicBezTo>
                <a:cubicBezTo>
                  <a:pt x="17532" y="145239"/>
                  <a:pt x="26405" y="141667"/>
                  <a:pt x="0" y="14166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28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 GENERALIZATION – LINEAR MODEL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39089"/>
                <a:ext cx="10515600" cy="5318911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Let Z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R</a:t>
                </a:r>
                <a:r>
                  <a:rPr lang="en-US" baseline="30000" dirty="0" smtClean="0"/>
                  <a:t>m </a:t>
                </a:r>
                <a:r>
                  <a:rPr lang="en-US" dirty="0" smtClean="0"/>
                  <a:t> be the </a:t>
                </a:r>
                <a:r>
                  <a:rPr lang="en-US" u="sng" dirty="0" smtClean="0"/>
                  <a:t>observation vector</a:t>
                </a:r>
                <a:endParaRPr lang="en-US" dirty="0" smtClean="0"/>
              </a:p>
              <a:p>
                <a:r>
                  <a:rPr lang="en-US" dirty="0" smtClean="0"/>
                  <a:t>R</a:t>
                </a:r>
                <a:r>
                  <a:rPr lang="en-US" baseline="30000" dirty="0" smtClean="0"/>
                  <a:t>m</a:t>
                </a:r>
                <a:r>
                  <a:rPr lang="en-US" dirty="0" smtClean="0"/>
                  <a:t> is called the </a:t>
                </a:r>
                <a:r>
                  <a:rPr lang="en-US" u="sng" dirty="0" smtClean="0"/>
                  <a:t>observation space</a:t>
                </a:r>
                <a:endParaRPr lang="en-US" dirty="0" smtClean="0"/>
              </a:p>
              <a:p>
                <a:r>
                  <a:rPr lang="en-US" dirty="0" smtClean="0"/>
                  <a:t>Let x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R</a:t>
                </a:r>
                <a:r>
                  <a:rPr lang="en-US" baseline="30000" dirty="0" smtClean="0"/>
                  <a:t>n</a:t>
                </a:r>
                <a:r>
                  <a:rPr lang="en-US" dirty="0" smtClean="0"/>
                  <a:t> be the </a:t>
                </a:r>
                <a:r>
                  <a:rPr lang="en-US" u="sng" dirty="0" smtClean="0"/>
                  <a:t>unknown vector</a:t>
                </a:r>
                <a:endParaRPr lang="en-US" dirty="0" smtClean="0"/>
              </a:p>
              <a:p>
                <a:r>
                  <a:rPr lang="en-US" dirty="0" smtClean="0"/>
                  <a:t>R</a:t>
                </a:r>
                <a:r>
                  <a:rPr lang="en-US" baseline="30000" dirty="0" smtClean="0"/>
                  <a:t>n</a:t>
                </a:r>
                <a:r>
                  <a:rPr lang="en-US" dirty="0" smtClean="0"/>
                  <a:t> is called the </a:t>
                </a:r>
                <a:r>
                  <a:rPr lang="en-US" u="sng" dirty="0" smtClean="0"/>
                  <a:t>model space</a:t>
                </a:r>
                <a:r>
                  <a:rPr lang="en-US" u="sng" baseline="30000" dirty="0" smtClean="0"/>
                  <a:t> </a:t>
                </a:r>
                <a:endParaRPr lang="en-US" baseline="30000" dirty="0" smtClean="0"/>
              </a:p>
              <a:p>
                <a:r>
                  <a:rPr lang="en-US" dirty="0" smtClean="0"/>
                  <a:t>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 smtClean="0"/>
                  <a:t>R</a:t>
                </a:r>
                <a:r>
                  <a:rPr lang="en-US" baseline="30000" dirty="0" err="1" smtClean="0"/>
                  <a:t>mxn</a:t>
                </a:r>
                <a:r>
                  <a:rPr lang="en-US" dirty="0" smtClean="0"/>
                  <a:t> is the relation between the model space and observation space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39089"/>
                <a:ext cx="10515600" cy="5318911"/>
              </a:xfrm>
              <a:blipFill rotWithShape="1">
                <a:blip r:embed="rId2"/>
                <a:stretch>
                  <a:fillRect l="-1043" t="-1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>
            <a:off x="0" y="1346200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E5297-79E1-40E7-B89C-9A68E4DCBF0F}" type="slidenum">
              <a:rPr lang="en-US" smtClean="0"/>
              <a:t>4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2189062" y="4546240"/>
            <a:ext cx="3655123" cy="1716474"/>
            <a:chOff x="1630296" y="2167976"/>
            <a:chExt cx="5308717" cy="230157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30296" y="3073446"/>
              <a:ext cx="1347333" cy="1396105"/>
            </a:xfrm>
            <a:prstGeom prst="rect">
              <a:avLst/>
            </a:prstGeom>
          </p:spPr>
        </p:pic>
        <p:sp>
          <p:nvSpPr>
            <p:cNvPr id="13" name="Freeform 12"/>
            <p:cNvSpPr/>
            <p:nvPr/>
          </p:nvSpPr>
          <p:spPr>
            <a:xfrm>
              <a:off x="2445988" y="3192391"/>
              <a:ext cx="4040156" cy="539514"/>
            </a:xfrm>
            <a:custGeom>
              <a:avLst/>
              <a:gdLst>
                <a:gd name="connsiteX0" fmla="*/ 0 w 3828451"/>
                <a:gd name="connsiteY0" fmla="*/ 417594 h 419550"/>
                <a:gd name="connsiteX1" fmla="*/ 1231392 w 3828451"/>
                <a:gd name="connsiteY1" fmla="*/ 51834 h 419550"/>
                <a:gd name="connsiteX2" fmla="*/ 1816608 w 3828451"/>
                <a:gd name="connsiteY2" fmla="*/ 15258 h 419550"/>
                <a:gd name="connsiteX3" fmla="*/ 2865120 w 3828451"/>
                <a:gd name="connsiteY3" fmla="*/ 173754 h 419550"/>
                <a:gd name="connsiteX4" fmla="*/ 3401568 w 3828451"/>
                <a:gd name="connsiteY4" fmla="*/ 283482 h 419550"/>
                <a:gd name="connsiteX5" fmla="*/ 3803904 w 3828451"/>
                <a:gd name="connsiteY5" fmla="*/ 381018 h 419550"/>
                <a:gd name="connsiteX6" fmla="*/ 3755136 w 3828451"/>
                <a:gd name="connsiteY6" fmla="*/ 307866 h 419550"/>
                <a:gd name="connsiteX7" fmla="*/ 3828288 w 3828451"/>
                <a:gd name="connsiteY7" fmla="*/ 417594 h 419550"/>
                <a:gd name="connsiteX8" fmla="*/ 3730752 w 3828451"/>
                <a:gd name="connsiteY8" fmla="*/ 381018 h 419550"/>
                <a:gd name="connsiteX0" fmla="*/ 0 w 3828451"/>
                <a:gd name="connsiteY0" fmla="*/ 417594 h 539514"/>
                <a:gd name="connsiteX1" fmla="*/ 1231392 w 3828451"/>
                <a:gd name="connsiteY1" fmla="*/ 51834 h 539514"/>
                <a:gd name="connsiteX2" fmla="*/ 1816608 w 3828451"/>
                <a:gd name="connsiteY2" fmla="*/ 15258 h 539514"/>
                <a:gd name="connsiteX3" fmla="*/ 2865120 w 3828451"/>
                <a:gd name="connsiteY3" fmla="*/ 173754 h 539514"/>
                <a:gd name="connsiteX4" fmla="*/ 3401568 w 3828451"/>
                <a:gd name="connsiteY4" fmla="*/ 283482 h 539514"/>
                <a:gd name="connsiteX5" fmla="*/ 3803904 w 3828451"/>
                <a:gd name="connsiteY5" fmla="*/ 381018 h 539514"/>
                <a:gd name="connsiteX6" fmla="*/ 3755136 w 3828451"/>
                <a:gd name="connsiteY6" fmla="*/ 307866 h 539514"/>
                <a:gd name="connsiteX7" fmla="*/ 3828288 w 3828451"/>
                <a:gd name="connsiteY7" fmla="*/ 417594 h 539514"/>
                <a:gd name="connsiteX8" fmla="*/ 3730752 w 3828451"/>
                <a:gd name="connsiteY8" fmla="*/ 539514 h 539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28451" h="539514">
                  <a:moveTo>
                    <a:pt x="0" y="417594"/>
                  </a:moveTo>
                  <a:cubicBezTo>
                    <a:pt x="464312" y="268242"/>
                    <a:pt x="928624" y="118890"/>
                    <a:pt x="1231392" y="51834"/>
                  </a:cubicBezTo>
                  <a:cubicBezTo>
                    <a:pt x="1534160" y="-15222"/>
                    <a:pt x="1544320" y="-5062"/>
                    <a:pt x="1816608" y="15258"/>
                  </a:cubicBezTo>
                  <a:cubicBezTo>
                    <a:pt x="2088896" y="35578"/>
                    <a:pt x="2600960" y="129050"/>
                    <a:pt x="2865120" y="173754"/>
                  </a:cubicBezTo>
                  <a:cubicBezTo>
                    <a:pt x="3129280" y="218458"/>
                    <a:pt x="3245104" y="248938"/>
                    <a:pt x="3401568" y="283482"/>
                  </a:cubicBezTo>
                  <a:cubicBezTo>
                    <a:pt x="3558032" y="318026"/>
                    <a:pt x="3744976" y="376954"/>
                    <a:pt x="3803904" y="381018"/>
                  </a:cubicBezTo>
                  <a:cubicBezTo>
                    <a:pt x="3862832" y="385082"/>
                    <a:pt x="3755136" y="307866"/>
                    <a:pt x="3755136" y="307866"/>
                  </a:cubicBezTo>
                  <a:cubicBezTo>
                    <a:pt x="3759200" y="313962"/>
                    <a:pt x="3832352" y="378986"/>
                    <a:pt x="3828288" y="417594"/>
                  </a:cubicBezTo>
                  <a:cubicBezTo>
                    <a:pt x="3824224" y="456202"/>
                    <a:pt x="3730752" y="539514"/>
                    <a:pt x="3730752" y="53951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52707" y="3022662"/>
              <a:ext cx="256890" cy="784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Z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119630" y="2518762"/>
              <a:ext cx="414528" cy="7015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H</a:t>
              </a:r>
              <a:endParaRPr lang="en-US" sz="28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007557" y="2167976"/>
              <a:ext cx="844888" cy="7015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R</a:t>
              </a:r>
              <a:r>
                <a:rPr lang="en-US" sz="2800" baseline="30000" dirty="0" smtClean="0"/>
                <a:t>n</a:t>
              </a:r>
              <a:endParaRPr lang="en-US" sz="28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368023" y="2279106"/>
              <a:ext cx="57099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R</a:t>
              </a:r>
              <a:r>
                <a:rPr lang="en-US" sz="2800" baseline="30000" dirty="0" smtClean="0"/>
                <a:t>m</a:t>
              </a:r>
              <a:endParaRPr lang="en-US" sz="2800" dirty="0"/>
            </a:p>
          </p:txBody>
        </p:sp>
      </p:grpSp>
      <p:sp>
        <p:nvSpPr>
          <p:cNvPr id="10" name="Freeform 9"/>
          <p:cNvSpPr/>
          <p:nvPr/>
        </p:nvSpPr>
        <p:spPr>
          <a:xfrm>
            <a:off x="5239398" y="5019328"/>
            <a:ext cx="903304" cy="1101414"/>
          </a:xfrm>
          <a:custGeom>
            <a:avLst/>
            <a:gdLst>
              <a:gd name="connsiteX0" fmla="*/ 69740 w 1340559"/>
              <a:gd name="connsiteY0" fmla="*/ 212381 h 1383094"/>
              <a:gd name="connsiteX1" fmla="*/ 33164 w 1340559"/>
              <a:gd name="connsiteY1" fmla="*/ 431837 h 1383094"/>
              <a:gd name="connsiteX2" fmla="*/ 8780 w 1340559"/>
              <a:gd name="connsiteY2" fmla="*/ 736637 h 1383094"/>
              <a:gd name="connsiteX3" fmla="*/ 191660 w 1340559"/>
              <a:gd name="connsiteY3" fmla="*/ 931709 h 1383094"/>
              <a:gd name="connsiteX4" fmla="*/ 362348 w 1340559"/>
              <a:gd name="connsiteY4" fmla="*/ 1138973 h 1383094"/>
              <a:gd name="connsiteX5" fmla="*/ 459884 w 1340559"/>
              <a:gd name="connsiteY5" fmla="*/ 1163357 h 1383094"/>
              <a:gd name="connsiteX6" fmla="*/ 618380 w 1340559"/>
              <a:gd name="connsiteY6" fmla="*/ 1309661 h 1383094"/>
              <a:gd name="connsiteX7" fmla="*/ 850028 w 1340559"/>
              <a:gd name="connsiteY7" fmla="*/ 1382813 h 1383094"/>
              <a:gd name="connsiteX8" fmla="*/ 1057292 w 1340559"/>
              <a:gd name="connsiteY8" fmla="*/ 1285277 h 1383094"/>
              <a:gd name="connsiteX9" fmla="*/ 1191404 w 1340559"/>
              <a:gd name="connsiteY9" fmla="*/ 1053629 h 1383094"/>
              <a:gd name="connsiteX10" fmla="*/ 1240172 w 1340559"/>
              <a:gd name="connsiteY10" fmla="*/ 980477 h 1383094"/>
              <a:gd name="connsiteX11" fmla="*/ 1337708 w 1340559"/>
              <a:gd name="connsiteY11" fmla="*/ 761021 h 1383094"/>
              <a:gd name="connsiteX12" fmla="*/ 1313324 w 1340559"/>
              <a:gd name="connsiteY12" fmla="*/ 553757 h 1383094"/>
              <a:gd name="connsiteX13" fmla="*/ 1301132 w 1340559"/>
              <a:gd name="connsiteY13" fmla="*/ 395261 h 1383094"/>
              <a:gd name="connsiteX14" fmla="*/ 1276748 w 1340559"/>
              <a:gd name="connsiteY14" fmla="*/ 127037 h 1383094"/>
              <a:gd name="connsiteX15" fmla="*/ 1032908 w 1340559"/>
              <a:gd name="connsiteY15" fmla="*/ 5117 h 1383094"/>
              <a:gd name="connsiteX16" fmla="*/ 862220 w 1340559"/>
              <a:gd name="connsiteY16" fmla="*/ 29501 h 1383094"/>
              <a:gd name="connsiteX17" fmla="*/ 801260 w 1340559"/>
              <a:gd name="connsiteY17" fmla="*/ 90461 h 1383094"/>
              <a:gd name="connsiteX18" fmla="*/ 606188 w 1340559"/>
              <a:gd name="connsiteY18" fmla="*/ 41693 h 1383094"/>
              <a:gd name="connsiteX19" fmla="*/ 472076 w 1340559"/>
              <a:gd name="connsiteY19" fmla="*/ 5117 h 1383094"/>
              <a:gd name="connsiteX20" fmla="*/ 435500 w 1340559"/>
              <a:gd name="connsiteY20" fmla="*/ 5117 h 1383094"/>
              <a:gd name="connsiteX0" fmla="*/ 69740 w 1340559"/>
              <a:gd name="connsiteY0" fmla="*/ 214976 h 1385689"/>
              <a:gd name="connsiteX1" fmla="*/ 33164 w 1340559"/>
              <a:gd name="connsiteY1" fmla="*/ 434432 h 1385689"/>
              <a:gd name="connsiteX2" fmla="*/ 8780 w 1340559"/>
              <a:gd name="connsiteY2" fmla="*/ 739232 h 1385689"/>
              <a:gd name="connsiteX3" fmla="*/ 191660 w 1340559"/>
              <a:gd name="connsiteY3" fmla="*/ 934304 h 1385689"/>
              <a:gd name="connsiteX4" fmla="*/ 362348 w 1340559"/>
              <a:gd name="connsiteY4" fmla="*/ 1141568 h 1385689"/>
              <a:gd name="connsiteX5" fmla="*/ 459884 w 1340559"/>
              <a:gd name="connsiteY5" fmla="*/ 1165952 h 1385689"/>
              <a:gd name="connsiteX6" fmla="*/ 618380 w 1340559"/>
              <a:gd name="connsiteY6" fmla="*/ 1312256 h 1385689"/>
              <a:gd name="connsiteX7" fmla="*/ 850028 w 1340559"/>
              <a:gd name="connsiteY7" fmla="*/ 1385408 h 1385689"/>
              <a:gd name="connsiteX8" fmla="*/ 1057292 w 1340559"/>
              <a:gd name="connsiteY8" fmla="*/ 1287872 h 1385689"/>
              <a:gd name="connsiteX9" fmla="*/ 1191404 w 1340559"/>
              <a:gd name="connsiteY9" fmla="*/ 1056224 h 1385689"/>
              <a:gd name="connsiteX10" fmla="*/ 1240172 w 1340559"/>
              <a:gd name="connsiteY10" fmla="*/ 983072 h 1385689"/>
              <a:gd name="connsiteX11" fmla="*/ 1337708 w 1340559"/>
              <a:gd name="connsiteY11" fmla="*/ 763616 h 1385689"/>
              <a:gd name="connsiteX12" fmla="*/ 1313324 w 1340559"/>
              <a:gd name="connsiteY12" fmla="*/ 556352 h 1385689"/>
              <a:gd name="connsiteX13" fmla="*/ 1301132 w 1340559"/>
              <a:gd name="connsiteY13" fmla="*/ 397856 h 1385689"/>
              <a:gd name="connsiteX14" fmla="*/ 1276748 w 1340559"/>
              <a:gd name="connsiteY14" fmla="*/ 129632 h 1385689"/>
              <a:gd name="connsiteX15" fmla="*/ 1032908 w 1340559"/>
              <a:gd name="connsiteY15" fmla="*/ 7712 h 1385689"/>
              <a:gd name="connsiteX16" fmla="*/ 862220 w 1340559"/>
              <a:gd name="connsiteY16" fmla="*/ 32096 h 1385689"/>
              <a:gd name="connsiteX17" fmla="*/ 801260 w 1340559"/>
              <a:gd name="connsiteY17" fmla="*/ 93056 h 1385689"/>
              <a:gd name="connsiteX18" fmla="*/ 606188 w 1340559"/>
              <a:gd name="connsiteY18" fmla="*/ 44288 h 1385689"/>
              <a:gd name="connsiteX19" fmla="*/ 472076 w 1340559"/>
              <a:gd name="connsiteY19" fmla="*/ 7712 h 1385689"/>
              <a:gd name="connsiteX20" fmla="*/ 69740 w 1340559"/>
              <a:gd name="connsiteY20" fmla="*/ 202784 h 1385689"/>
              <a:gd name="connsiteX0" fmla="*/ 69740 w 1340559"/>
              <a:gd name="connsiteY0" fmla="*/ 231892 h 1402605"/>
              <a:gd name="connsiteX1" fmla="*/ 33164 w 1340559"/>
              <a:gd name="connsiteY1" fmla="*/ 451348 h 1402605"/>
              <a:gd name="connsiteX2" fmla="*/ 8780 w 1340559"/>
              <a:gd name="connsiteY2" fmla="*/ 756148 h 1402605"/>
              <a:gd name="connsiteX3" fmla="*/ 191660 w 1340559"/>
              <a:gd name="connsiteY3" fmla="*/ 951220 h 1402605"/>
              <a:gd name="connsiteX4" fmla="*/ 362348 w 1340559"/>
              <a:gd name="connsiteY4" fmla="*/ 1158484 h 1402605"/>
              <a:gd name="connsiteX5" fmla="*/ 459884 w 1340559"/>
              <a:gd name="connsiteY5" fmla="*/ 1182868 h 1402605"/>
              <a:gd name="connsiteX6" fmla="*/ 618380 w 1340559"/>
              <a:gd name="connsiteY6" fmla="*/ 1329172 h 1402605"/>
              <a:gd name="connsiteX7" fmla="*/ 850028 w 1340559"/>
              <a:gd name="connsiteY7" fmla="*/ 1402324 h 1402605"/>
              <a:gd name="connsiteX8" fmla="*/ 1057292 w 1340559"/>
              <a:gd name="connsiteY8" fmla="*/ 1304788 h 1402605"/>
              <a:gd name="connsiteX9" fmla="*/ 1191404 w 1340559"/>
              <a:gd name="connsiteY9" fmla="*/ 1073140 h 1402605"/>
              <a:gd name="connsiteX10" fmla="*/ 1240172 w 1340559"/>
              <a:gd name="connsiteY10" fmla="*/ 999988 h 1402605"/>
              <a:gd name="connsiteX11" fmla="*/ 1337708 w 1340559"/>
              <a:gd name="connsiteY11" fmla="*/ 780532 h 1402605"/>
              <a:gd name="connsiteX12" fmla="*/ 1313324 w 1340559"/>
              <a:gd name="connsiteY12" fmla="*/ 573268 h 1402605"/>
              <a:gd name="connsiteX13" fmla="*/ 1301132 w 1340559"/>
              <a:gd name="connsiteY13" fmla="*/ 414772 h 1402605"/>
              <a:gd name="connsiteX14" fmla="*/ 1276748 w 1340559"/>
              <a:gd name="connsiteY14" fmla="*/ 146548 h 1402605"/>
              <a:gd name="connsiteX15" fmla="*/ 1032908 w 1340559"/>
              <a:gd name="connsiteY15" fmla="*/ 24628 h 1402605"/>
              <a:gd name="connsiteX16" fmla="*/ 862220 w 1340559"/>
              <a:gd name="connsiteY16" fmla="*/ 49012 h 1402605"/>
              <a:gd name="connsiteX17" fmla="*/ 825644 w 1340559"/>
              <a:gd name="connsiteY17" fmla="*/ 512308 h 1402605"/>
              <a:gd name="connsiteX18" fmla="*/ 606188 w 1340559"/>
              <a:gd name="connsiteY18" fmla="*/ 61204 h 1402605"/>
              <a:gd name="connsiteX19" fmla="*/ 472076 w 1340559"/>
              <a:gd name="connsiteY19" fmla="*/ 24628 h 1402605"/>
              <a:gd name="connsiteX20" fmla="*/ 69740 w 1340559"/>
              <a:gd name="connsiteY20" fmla="*/ 219700 h 1402605"/>
              <a:gd name="connsiteX0" fmla="*/ 69740 w 1340559"/>
              <a:gd name="connsiteY0" fmla="*/ 231892 h 1402605"/>
              <a:gd name="connsiteX1" fmla="*/ 33164 w 1340559"/>
              <a:gd name="connsiteY1" fmla="*/ 451348 h 1402605"/>
              <a:gd name="connsiteX2" fmla="*/ 8780 w 1340559"/>
              <a:gd name="connsiteY2" fmla="*/ 756148 h 1402605"/>
              <a:gd name="connsiteX3" fmla="*/ 191660 w 1340559"/>
              <a:gd name="connsiteY3" fmla="*/ 951220 h 1402605"/>
              <a:gd name="connsiteX4" fmla="*/ 362348 w 1340559"/>
              <a:gd name="connsiteY4" fmla="*/ 1158484 h 1402605"/>
              <a:gd name="connsiteX5" fmla="*/ 459884 w 1340559"/>
              <a:gd name="connsiteY5" fmla="*/ 1182868 h 1402605"/>
              <a:gd name="connsiteX6" fmla="*/ 618380 w 1340559"/>
              <a:gd name="connsiteY6" fmla="*/ 1329172 h 1402605"/>
              <a:gd name="connsiteX7" fmla="*/ 850028 w 1340559"/>
              <a:gd name="connsiteY7" fmla="*/ 1402324 h 1402605"/>
              <a:gd name="connsiteX8" fmla="*/ 1057292 w 1340559"/>
              <a:gd name="connsiteY8" fmla="*/ 1304788 h 1402605"/>
              <a:gd name="connsiteX9" fmla="*/ 1191404 w 1340559"/>
              <a:gd name="connsiteY9" fmla="*/ 1073140 h 1402605"/>
              <a:gd name="connsiteX10" fmla="*/ 1240172 w 1340559"/>
              <a:gd name="connsiteY10" fmla="*/ 999988 h 1402605"/>
              <a:gd name="connsiteX11" fmla="*/ 1337708 w 1340559"/>
              <a:gd name="connsiteY11" fmla="*/ 780532 h 1402605"/>
              <a:gd name="connsiteX12" fmla="*/ 1313324 w 1340559"/>
              <a:gd name="connsiteY12" fmla="*/ 573268 h 1402605"/>
              <a:gd name="connsiteX13" fmla="*/ 1301132 w 1340559"/>
              <a:gd name="connsiteY13" fmla="*/ 414772 h 1402605"/>
              <a:gd name="connsiteX14" fmla="*/ 1276748 w 1340559"/>
              <a:gd name="connsiteY14" fmla="*/ 146548 h 1402605"/>
              <a:gd name="connsiteX15" fmla="*/ 1032908 w 1340559"/>
              <a:gd name="connsiteY15" fmla="*/ 24628 h 1402605"/>
              <a:gd name="connsiteX16" fmla="*/ 862220 w 1340559"/>
              <a:gd name="connsiteY16" fmla="*/ 49012 h 1402605"/>
              <a:gd name="connsiteX17" fmla="*/ 825644 w 1340559"/>
              <a:gd name="connsiteY17" fmla="*/ 512308 h 1402605"/>
              <a:gd name="connsiteX18" fmla="*/ 520844 w 1340559"/>
              <a:gd name="connsiteY18" fmla="*/ 231892 h 1402605"/>
              <a:gd name="connsiteX19" fmla="*/ 472076 w 1340559"/>
              <a:gd name="connsiteY19" fmla="*/ 24628 h 1402605"/>
              <a:gd name="connsiteX20" fmla="*/ 69740 w 1340559"/>
              <a:gd name="connsiteY20" fmla="*/ 219700 h 1402605"/>
              <a:gd name="connsiteX0" fmla="*/ 69740 w 1340559"/>
              <a:gd name="connsiteY0" fmla="*/ 231892 h 1402605"/>
              <a:gd name="connsiteX1" fmla="*/ 33164 w 1340559"/>
              <a:gd name="connsiteY1" fmla="*/ 451348 h 1402605"/>
              <a:gd name="connsiteX2" fmla="*/ 8780 w 1340559"/>
              <a:gd name="connsiteY2" fmla="*/ 756148 h 1402605"/>
              <a:gd name="connsiteX3" fmla="*/ 191660 w 1340559"/>
              <a:gd name="connsiteY3" fmla="*/ 951220 h 1402605"/>
              <a:gd name="connsiteX4" fmla="*/ 362348 w 1340559"/>
              <a:gd name="connsiteY4" fmla="*/ 1158484 h 1402605"/>
              <a:gd name="connsiteX5" fmla="*/ 459884 w 1340559"/>
              <a:gd name="connsiteY5" fmla="*/ 1182868 h 1402605"/>
              <a:gd name="connsiteX6" fmla="*/ 618380 w 1340559"/>
              <a:gd name="connsiteY6" fmla="*/ 1329172 h 1402605"/>
              <a:gd name="connsiteX7" fmla="*/ 850028 w 1340559"/>
              <a:gd name="connsiteY7" fmla="*/ 1402324 h 1402605"/>
              <a:gd name="connsiteX8" fmla="*/ 1057292 w 1340559"/>
              <a:gd name="connsiteY8" fmla="*/ 1304788 h 1402605"/>
              <a:gd name="connsiteX9" fmla="*/ 1191404 w 1340559"/>
              <a:gd name="connsiteY9" fmla="*/ 1073140 h 1402605"/>
              <a:gd name="connsiteX10" fmla="*/ 1240172 w 1340559"/>
              <a:gd name="connsiteY10" fmla="*/ 999988 h 1402605"/>
              <a:gd name="connsiteX11" fmla="*/ 1337708 w 1340559"/>
              <a:gd name="connsiteY11" fmla="*/ 780532 h 1402605"/>
              <a:gd name="connsiteX12" fmla="*/ 1313324 w 1340559"/>
              <a:gd name="connsiteY12" fmla="*/ 573268 h 1402605"/>
              <a:gd name="connsiteX13" fmla="*/ 1301132 w 1340559"/>
              <a:gd name="connsiteY13" fmla="*/ 414772 h 1402605"/>
              <a:gd name="connsiteX14" fmla="*/ 1276748 w 1340559"/>
              <a:gd name="connsiteY14" fmla="*/ 146548 h 1402605"/>
              <a:gd name="connsiteX15" fmla="*/ 1032908 w 1340559"/>
              <a:gd name="connsiteY15" fmla="*/ 24628 h 1402605"/>
              <a:gd name="connsiteX16" fmla="*/ 862220 w 1340559"/>
              <a:gd name="connsiteY16" fmla="*/ 49012 h 1402605"/>
              <a:gd name="connsiteX17" fmla="*/ 825644 w 1340559"/>
              <a:gd name="connsiteY17" fmla="*/ 512308 h 1402605"/>
              <a:gd name="connsiteX18" fmla="*/ 520844 w 1340559"/>
              <a:gd name="connsiteY18" fmla="*/ 231892 h 1402605"/>
              <a:gd name="connsiteX19" fmla="*/ 435500 w 1340559"/>
              <a:gd name="connsiteY19" fmla="*/ 183124 h 1402605"/>
              <a:gd name="connsiteX20" fmla="*/ 69740 w 1340559"/>
              <a:gd name="connsiteY20" fmla="*/ 219700 h 1402605"/>
              <a:gd name="connsiteX0" fmla="*/ 69740 w 1340559"/>
              <a:gd name="connsiteY0" fmla="*/ 221188 h 1391901"/>
              <a:gd name="connsiteX1" fmla="*/ 33164 w 1340559"/>
              <a:gd name="connsiteY1" fmla="*/ 440644 h 1391901"/>
              <a:gd name="connsiteX2" fmla="*/ 8780 w 1340559"/>
              <a:gd name="connsiteY2" fmla="*/ 745444 h 1391901"/>
              <a:gd name="connsiteX3" fmla="*/ 191660 w 1340559"/>
              <a:gd name="connsiteY3" fmla="*/ 940516 h 1391901"/>
              <a:gd name="connsiteX4" fmla="*/ 362348 w 1340559"/>
              <a:gd name="connsiteY4" fmla="*/ 1147780 h 1391901"/>
              <a:gd name="connsiteX5" fmla="*/ 459884 w 1340559"/>
              <a:gd name="connsiteY5" fmla="*/ 1172164 h 1391901"/>
              <a:gd name="connsiteX6" fmla="*/ 618380 w 1340559"/>
              <a:gd name="connsiteY6" fmla="*/ 1318468 h 1391901"/>
              <a:gd name="connsiteX7" fmla="*/ 850028 w 1340559"/>
              <a:gd name="connsiteY7" fmla="*/ 1391620 h 1391901"/>
              <a:gd name="connsiteX8" fmla="*/ 1057292 w 1340559"/>
              <a:gd name="connsiteY8" fmla="*/ 1294084 h 1391901"/>
              <a:gd name="connsiteX9" fmla="*/ 1191404 w 1340559"/>
              <a:gd name="connsiteY9" fmla="*/ 1062436 h 1391901"/>
              <a:gd name="connsiteX10" fmla="*/ 1240172 w 1340559"/>
              <a:gd name="connsiteY10" fmla="*/ 989284 h 1391901"/>
              <a:gd name="connsiteX11" fmla="*/ 1337708 w 1340559"/>
              <a:gd name="connsiteY11" fmla="*/ 769828 h 1391901"/>
              <a:gd name="connsiteX12" fmla="*/ 1313324 w 1340559"/>
              <a:gd name="connsiteY12" fmla="*/ 562564 h 1391901"/>
              <a:gd name="connsiteX13" fmla="*/ 1301132 w 1340559"/>
              <a:gd name="connsiteY13" fmla="*/ 404068 h 1391901"/>
              <a:gd name="connsiteX14" fmla="*/ 1276748 w 1340559"/>
              <a:gd name="connsiteY14" fmla="*/ 135844 h 1391901"/>
              <a:gd name="connsiteX15" fmla="*/ 1032908 w 1340559"/>
              <a:gd name="connsiteY15" fmla="*/ 13924 h 1391901"/>
              <a:gd name="connsiteX16" fmla="*/ 862220 w 1340559"/>
              <a:gd name="connsiteY16" fmla="*/ 38308 h 1391901"/>
              <a:gd name="connsiteX17" fmla="*/ 776876 w 1340559"/>
              <a:gd name="connsiteY17" fmla="*/ 330916 h 1391901"/>
              <a:gd name="connsiteX18" fmla="*/ 520844 w 1340559"/>
              <a:gd name="connsiteY18" fmla="*/ 221188 h 1391901"/>
              <a:gd name="connsiteX19" fmla="*/ 435500 w 1340559"/>
              <a:gd name="connsiteY19" fmla="*/ 172420 h 1391901"/>
              <a:gd name="connsiteX20" fmla="*/ 69740 w 1340559"/>
              <a:gd name="connsiteY20" fmla="*/ 208996 h 1391901"/>
              <a:gd name="connsiteX0" fmla="*/ 69740 w 1328871"/>
              <a:gd name="connsiteY0" fmla="*/ 221188 h 1391901"/>
              <a:gd name="connsiteX1" fmla="*/ 33164 w 1328871"/>
              <a:gd name="connsiteY1" fmla="*/ 440644 h 1391901"/>
              <a:gd name="connsiteX2" fmla="*/ 8780 w 1328871"/>
              <a:gd name="connsiteY2" fmla="*/ 745444 h 1391901"/>
              <a:gd name="connsiteX3" fmla="*/ 191660 w 1328871"/>
              <a:gd name="connsiteY3" fmla="*/ 940516 h 1391901"/>
              <a:gd name="connsiteX4" fmla="*/ 362348 w 1328871"/>
              <a:gd name="connsiteY4" fmla="*/ 1147780 h 1391901"/>
              <a:gd name="connsiteX5" fmla="*/ 459884 w 1328871"/>
              <a:gd name="connsiteY5" fmla="*/ 1172164 h 1391901"/>
              <a:gd name="connsiteX6" fmla="*/ 618380 w 1328871"/>
              <a:gd name="connsiteY6" fmla="*/ 1318468 h 1391901"/>
              <a:gd name="connsiteX7" fmla="*/ 850028 w 1328871"/>
              <a:gd name="connsiteY7" fmla="*/ 1391620 h 1391901"/>
              <a:gd name="connsiteX8" fmla="*/ 1057292 w 1328871"/>
              <a:gd name="connsiteY8" fmla="*/ 1294084 h 1391901"/>
              <a:gd name="connsiteX9" fmla="*/ 1191404 w 1328871"/>
              <a:gd name="connsiteY9" fmla="*/ 1062436 h 1391901"/>
              <a:gd name="connsiteX10" fmla="*/ 1240172 w 1328871"/>
              <a:gd name="connsiteY10" fmla="*/ 989284 h 1391901"/>
              <a:gd name="connsiteX11" fmla="*/ 1069484 w 1328871"/>
              <a:gd name="connsiteY11" fmla="*/ 721060 h 1391901"/>
              <a:gd name="connsiteX12" fmla="*/ 1313324 w 1328871"/>
              <a:gd name="connsiteY12" fmla="*/ 562564 h 1391901"/>
              <a:gd name="connsiteX13" fmla="*/ 1301132 w 1328871"/>
              <a:gd name="connsiteY13" fmla="*/ 404068 h 1391901"/>
              <a:gd name="connsiteX14" fmla="*/ 1276748 w 1328871"/>
              <a:gd name="connsiteY14" fmla="*/ 135844 h 1391901"/>
              <a:gd name="connsiteX15" fmla="*/ 1032908 w 1328871"/>
              <a:gd name="connsiteY15" fmla="*/ 13924 h 1391901"/>
              <a:gd name="connsiteX16" fmla="*/ 862220 w 1328871"/>
              <a:gd name="connsiteY16" fmla="*/ 38308 h 1391901"/>
              <a:gd name="connsiteX17" fmla="*/ 776876 w 1328871"/>
              <a:gd name="connsiteY17" fmla="*/ 330916 h 1391901"/>
              <a:gd name="connsiteX18" fmla="*/ 520844 w 1328871"/>
              <a:gd name="connsiteY18" fmla="*/ 221188 h 1391901"/>
              <a:gd name="connsiteX19" fmla="*/ 435500 w 1328871"/>
              <a:gd name="connsiteY19" fmla="*/ 172420 h 1391901"/>
              <a:gd name="connsiteX20" fmla="*/ 69740 w 1328871"/>
              <a:gd name="connsiteY20" fmla="*/ 208996 h 1391901"/>
              <a:gd name="connsiteX0" fmla="*/ 69740 w 1320007"/>
              <a:gd name="connsiteY0" fmla="*/ 221188 h 1391901"/>
              <a:gd name="connsiteX1" fmla="*/ 33164 w 1320007"/>
              <a:gd name="connsiteY1" fmla="*/ 440644 h 1391901"/>
              <a:gd name="connsiteX2" fmla="*/ 8780 w 1320007"/>
              <a:gd name="connsiteY2" fmla="*/ 745444 h 1391901"/>
              <a:gd name="connsiteX3" fmla="*/ 191660 w 1320007"/>
              <a:gd name="connsiteY3" fmla="*/ 940516 h 1391901"/>
              <a:gd name="connsiteX4" fmla="*/ 362348 w 1320007"/>
              <a:gd name="connsiteY4" fmla="*/ 1147780 h 1391901"/>
              <a:gd name="connsiteX5" fmla="*/ 459884 w 1320007"/>
              <a:gd name="connsiteY5" fmla="*/ 1172164 h 1391901"/>
              <a:gd name="connsiteX6" fmla="*/ 618380 w 1320007"/>
              <a:gd name="connsiteY6" fmla="*/ 1318468 h 1391901"/>
              <a:gd name="connsiteX7" fmla="*/ 850028 w 1320007"/>
              <a:gd name="connsiteY7" fmla="*/ 1391620 h 1391901"/>
              <a:gd name="connsiteX8" fmla="*/ 1057292 w 1320007"/>
              <a:gd name="connsiteY8" fmla="*/ 1294084 h 1391901"/>
              <a:gd name="connsiteX9" fmla="*/ 1191404 w 1320007"/>
              <a:gd name="connsiteY9" fmla="*/ 1062436 h 1391901"/>
              <a:gd name="connsiteX10" fmla="*/ 1240172 w 1320007"/>
              <a:gd name="connsiteY10" fmla="*/ 989284 h 1391901"/>
              <a:gd name="connsiteX11" fmla="*/ 1191404 w 1320007"/>
              <a:gd name="connsiteY11" fmla="*/ 782020 h 1391901"/>
              <a:gd name="connsiteX12" fmla="*/ 1313324 w 1320007"/>
              <a:gd name="connsiteY12" fmla="*/ 562564 h 1391901"/>
              <a:gd name="connsiteX13" fmla="*/ 1301132 w 1320007"/>
              <a:gd name="connsiteY13" fmla="*/ 404068 h 1391901"/>
              <a:gd name="connsiteX14" fmla="*/ 1276748 w 1320007"/>
              <a:gd name="connsiteY14" fmla="*/ 135844 h 1391901"/>
              <a:gd name="connsiteX15" fmla="*/ 1032908 w 1320007"/>
              <a:gd name="connsiteY15" fmla="*/ 13924 h 1391901"/>
              <a:gd name="connsiteX16" fmla="*/ 862220 w 1320007"/>
              <a:gd name="connsiteY16" fmla="*/ 38308 h 1391901"/>
              <a:gd name="connsiteX17" fmla="*/ 776876 w 1320007"/>
              <a:gd name="connsiteY17" fmla="*/ 330916 h 1391901"/>
              <a:gd name="connsiteX18" fmla="*/ 520844 w 1320007"/>
              <a:gd name="connsiteY18" fmla="*/ 221188 h 1391901"/>
              <a:gd name="connsiteX19" fmla="*/ 435500 w 1320007"/>
              <a:gd name="connsiteY19" fmla="*/ 172420 h 1391901"/>
              <a:gd name="connsiteX20" fmla="*/ 69740 w 1320007"/>
              <a:gd name="connsiteY20" fmla="*/ 208996 h 1391901"/>
              <a:gd name="connsiteX0" fmla="*/ 69740 w 1320007"/>
              <a:gd name="connsiteY0" fmla="*/ 221188 h 1400083"/>
              <a:gd name="connsiteX1" fmla="*/ 33164 w 1320007"/>
              <a:gd name="connsiteY1" fmla="*/ 440644 h 1400083"/>
              <a:gd name="connsiteX2" fmla="*/ 8780 w 1320007"/>
              <a:gd name="connsiteY2" fmla="*/ 745444 h 1400083"/>
              <a:gd name="connsiteX3" fmla="*/ 191660 w 1320007"/>
              <a:gd name="connsiteY3" fmla="*/ 940516 h 1400083"/>
              <a:gd name="connsiteX4" fmla="*/ 362348 w 1320007"/>
              <a:gd name="connsiteY4" fmla="*/ 1147780 h 1400083"/>
              <a:gd name="connsiteX5" fmla="*/ 459884 w 1320007"/>
              <a:gd name="connsiteY5" fmla="*/ 1172164 h 1400083"/>
              <a:gd name="connsiteX6" fmla="*/ 618380 w 1320007"/>
              <a:gd name="connsiteY6" fmla="*/ 1318468 h 1400083"/>
              <a:gd name="connsiteX7" fmla="*/ 850028 w 1320007"/>
              <a:gd name="connsiteY7" fmla="*/ 1391620 h 1400083"/>
              <a:gd name="connsiteX8" fmla="*/ 923180 w 1320007"/>
              <a:gd name="connsiteY8" fmla="*/ 1123396 h 1400083"/>
              <a:gd name="connsiteX9" fmla="*/ 1191404 w 1320007"/>
              <a:gd name="connsiteY9" fmla="*/ 1062436 h 1400083"/>
              <a:gd name="connsiteX10" fmla="*/ 1240172 w 1320007"/>
              <a:gd name="connsiteY10" fmla="*/ 989284 h 1400083"/>
              <a:gd name="connsiteX11" fmla="*/ 1191404 w 1320007"/>
              <a:gd name="connsiteY11" fmla="*/ 782020 h 1400083"/>
              <a:gd name="connsiteX12" fmla="*/ 1313324 w 1320007"/>
              <a:gd name="connsiteY12" fmla="*/ 562564 h 1400083"/>
              <a:gd name="connsiteX13" fmla="*/ 1301132 w 1320007"/>
              <a:gd name="connsiteY13" fmla="*/ 404068 h 1400083"/>
              <a:gd name="connsiteX14" fmla="*/ 1276748 w 1320007"/>
              <a:gd name="connsiteY14" fmla="*/ 135844 h 1400083"/>
              <a:gd name="connsiteX15" fmla="*/ 1032908 w 1320007"/>
              <a:gd name="connsiteY15" fmla="*/ 13924 h 1400083"/>
              <a:gd name="connsiteX16" fmla="*/ 862220 w 1320007"/>
              <a:gd name="connsiteY16" fmla="*/ 38308 h 1400083"/>
              <a:gd name="connsiteX17" fmla="*/ 776876 w 1320007"/>
              <a:gd name="connsiteY17" fmla="*/ 330916 h 1400083"/>
              <a:gd name="connsiteX18" fmla="*/ 520844 w 1320007"/>
              <a:gd name="connsiteY18" fmla="*/ 221188 h 1400083"/>
              <a:gd name="connsiteX19" fmla="*/ 435500 w 1320007"/>
              <a:gd name="connsiteY19" fmla="*/ 172420 h 1400083"/>
              <a:gd name="connsiteX20" fmla="*/ 69740 w 1320007"/>
              <a:gd name="connsiteY20" fmla="*/ 208996 h 1400083"/>
              <a:gd name="connsiteX0" fmla="*/ 69740 w 1320007"/>
              <a:gd name="connsiteY0" fmla="*/ 221188 h 1393368"/>
              <a:gd name="connsiteX1" fmla="*/ 33164 w 1320007"/>
              <a:gd name="connsiteY1" fmla="*/ 440644 h 1393368"/>
              <a:gd name="connsiteX2" fmla="*/ 8780 w 1320007"/>
              <a:gd name="connsiteY2" fmla="*/ 745444 h 1393368"/>
              <a:gd name="connsiteX3" fmla="*/ 191660 w 1320007"/>
              <a:gd name="connsiteY3" fmla="*/ 940516 h 1393368"/>
              <a:gd name="connsiteX4" fmla="*/ 362348 w 1320007"/>
              <a:gd name="connsiteY4" fmla="*/ 1147780 h 1393368"/>
              <a:gd name="connsiteX5" fmla="*/ 459884 w 1320007"/>
              <a:gd name="connsiteY5" fmla="*/ 1172164 h 1393368"/>
              <a:gd name="connsiteX6" fmla="*/ 496460 w 1320007"/>
              <a:gd name="connsiteY6" fmla="*/ 977092 h 1393368"/>
              <a:gd name="connsiteX7" fmla="*/ 850028 w 1320007"/>
              <a:gd name="connsiteY7" fmla="*/ 1391620 h 1393368"/>
              <a:gd name="connsiteX8" fmla="*/ 923180 w 1320007"/>
              <a:gd name="connsiteY8" fmla="*/ 1123396 h 1393368"/>
              <a:gd name="connsiteX9" fmla="*/ 1191404 w 1320007"/>
              <a:gd name="connsiteY9" fmla="*/ 1062436 h 1393368"/>
              <a:gd name="connsiteX10" fmla="*/ 1240172 w 1320007"/>
              <a:gd name="connsiteY10" fmla="*/ 989284 h 1393368"/>
              <a:gd name="connsiteX11" fmla="*/ 1191404 w 1320007"/>
              <a:gd name="connsiteY11" fmla="*/ 782020 h 1393368"/>
              <a:gd name="connsiteX12" fmla="*/ 1313324 w 1320007"/>
              <a:gd name="connsiteY12" fmla="*/ 562564 h 1393368"/>
              <a:gd name="connsiteX13" fmla="*/ 1301132 w 1320007"/>
              <a:gd name="connsiteY13" fmla="*/ 404068 h 1393368"/>
              <a:gd name="connsiteX14" fmla="*/ 1276748 w 1320007"/>
              <a:gd name="connsiteY14" fmla="*/ 135844 h 1393368"/>
              <a:gd name="connsiteX15" fmla="*/ 1032908 w 1320007"/>
              <a:gd name="connsiteY15" fmla="*/ 13924 h 1393368"/>
              <a:gd name="connsiteX16" fmla="*/ 862220 w 1320007"/>
              <a:gd name="connsiteY16" fmla="*/ 38308 h 1393368"/>
              <a:gd name="connsiteX17" fmla="*/ 776876 w 1320007"/>
              <a:gd name="connsiteY17" fmla="*/ 330916 h 1393368"/>
              <a:gd name="connsiteX18" fmla="*/ 520844 w 1320007"/>
              <a:gd name="connsiteY18" fmla="*/ 221188 h 1393368"/>
              <a:gd name="connsiteX19" fmla="*/ 435500 w 1320007"/>
              <a:gd name="connsiteY19" fmla="*/ 172420 h 1393368"/>
              <a:gd name="connsiteX20" fmla="*/ 69740 w 1320007"/>
              <a:gd name="connsiteY20" fmla="*/ 208996 h 1393368"/>
              <a:gd name="connsiteX0" fmla="*/ 69740 w 1320007"/>
              <a:gd name="connsiteY0" fmla="*/ 221188 h 1187150"/>
              <a:gd name="connsiteX1" fmla="*/ 33164 w 1320007"/>
              <a:gd name="connsiteY1" fmla="*/ 440644 h 1187150"/>
              <a:gd name="connsiteX2" fmla="*/ 8780 w 1320007"/>
              <a:gd name="connsiteY2" fmla="*/ 745444 h 1187150"/>
              <a:gd name="connsiteX3" fmla="*/ 191660 w 1320007"/>
              <a:gd name="connsiteY3" fmla="*/ 940516 h 1187150"/>
              <a:gd name="connsiteX4" fmla="*/ 362348 w 1320007"/>
              <a:gd name="connsiteY4" fmla="*/ 1147780 h 1187150"/>
              <a:gd name="connsiteX5" fmla="*/ 459884 w 1320007"/>
              <a:gd name="connsiteY5" fmla="*/ 1172164 h 1187150"/>
              <a:gd name="connsiteX6" fmla="*/ 496460 w 1320007"/>
              <a:gd name="connsiteY6" fmla="*/ 977092 h 1187150"/>
              <a:gd name="connsiteX7" fmla="*/ 740300 w 1320007"/>
              <a:gd name="connsiteY7" fmla="*/ 1111204 h 1187150"/>
              <a:gd name="connsiteX8" fmla="*/ 923180 w 1320007"/>
              <a:gd name="connsiteY8" fmla="*/ 1123396 h 1187150"/>
              <a:gd name="connsiteX9" fmla="*/ 1191404 w 1320007"/>
              <a:gd name="connsiteY9" fmla="*/ 1062436 h 1187150"/>
              <a:gd name="connsiteX10" fmla="*/ 1240172 w 1320007"/>
              <a:gd name="connsiteY10" fmla="*/ 989284 h 1187150"/>
              <a:gd name="connsiteX11" fmla="*/ 1191404 w 1320007"/>
              <a:gd name="connsiteY11" fmla="*/ 782020 h 1187150"/>
              <a:gd name="connsiteX12" fmla="*/ 1313324 w 1320007"/>
              <a:gd name="connsiteY12" fmla="*/ 562564 h 1187150"/>
              <a:gd name="connsiteX13" fmla="*/ 1301132 w 1320007"/>
              <a:gd name="connsiteY13" fmla="*/ 404068 h 1187150"/>
              <a:gd name="connsiteX14" fmla="*/ 1276748 w 1320007"/>
              <a:gd name="connsiteY14" fmla="*/ 135844 h 1187150"/>
              <a:gd name="connsiteX15" fmla="*/ 1032908 w 1320007"/>
              <a:gd name="connsiteY15" fmla="*/ 13924 h 1187150"/>
              <a:gd name="connsiteX16" fmla="*/ 862220 w 1320007"/>
              <a:gd name="connsiteY16" fmla="*/ 38308 h 1187150"/>
              <a:gd name="connsiteX17" fmla="*/ 776876 w 1320007"/>
              <a:gd name="connsiteY17" fmla="*/ 330916 h 1187150"/>
              <a:gd name="connsiteX18" fmla="*/ 520844 w 1320007"/>
              <a:gd name="connsiteY18" fmla="*/ 221188 h 1187150"/>
              <a:gd name="connsiteX19" fmla="*/ 435500 w 1320007"/>
              <a:gd name="connsiteY19" fmla="*/ 172420 h 1187150"/>
              <a:gd name="connsiteX20" fmla="*/ 69740 w 1320007"/>
              <a:gd name="connsiteY20" fmla="*/ 208996 h 1187150"/>
              <a:gd name="connsiteX0" fmla="*/ 69740 w 1320007"/>
              <a:gd name="connsiteY0" fmla="*/ 221188 h 1148661"/>
              <a:gd name="connsiteX1" fmla="*/ 33164 w 1320007"/>
              <a:gd name="connsiteY1" fmla="*/ 440644 h 1148661"/>
              <a:gd name="connsiteX2" fmla="*/ 8780 w 1320007"/>
              <a:gd name="connsiteY2" fmla="*/ 745444 h 1148661"/>
              <a:gd name="connsiteX3" fmla="*/ 191660 w 1320007"/>
              <a:gd name="connsiteY3" fmla="*/ 940516 h 1148661"/>
              <a:gd name="connsiteX4" fmla="*/ 362348 w 1320007"/>
              <a:gd name="connsiteY4" fmla="*/ 1147780 h 1148661"/>
              <a:gd name="connsiteX5" fmla="*/ 325772 w 1320007"/>
              <a:gd name="connsiteY5" fmla="*/ 1013668 h 1148661"/>
              <a:gd name="connsiteX6" fmla="*/ 496460 w 1320007"/>
              <a:gd name="connsiteY6" fmla="*/ 977092 h 1148661"/>
              <a:gd name="connsiteX7" fmla="*/ 740300 w 1320007"/>
              <a:gd name="connsiteY7" fmla="*/ 1111204 h 1148661"/>
              <a:gd name="connsiteX8" fmla="*/ 923180 w 1320007"/>
              <a:gd name="connsiteY8" fmla="*/ 1123396 h 1148661"/>
              <a:gd name="connsiteX9" fmla="*/ 1191404 w 1320007"/>
              <a:gd name="connsiteY9" fmla="*/ 1062436 h 1148661"/>
              <a:gd name="connsiteX10" fmla="*/ 1240172 w 1320007"/>
              <a:gd name="connsiteY10" fmla="*/ 989284 h 1148661"/>
              <a:gd name="connsiteX11" fmla="*/ 1191404 w 1320007"/>
              <a:gd name="connsiteY11" fmla="*/ 782020 h 1148661"/>
              <a:gd name="connsiteX12" fmla="*/ 1313324 w 1320007"/>
              <a:gd name="connsiteY12" fmla="*/ 562564 h 1148661"/>
              <a:gd name="connsiteX13" fmla="*/ 1301132 w 1320007"/>
              <a:gd name="connsiteY13" fmla="*/ 404068 h 1148661"/>
              <a:gd name="connsiteX14" fmla="*/ 1276748 w 1320007"/>
              <a:gd name="connsiteY14" fmla="*/ 135844 h 1148661"/>
              <a:gd name="connsiteX15" fmla="*/ 1032908 w 1320007"/>
              <a:gd name="connsiteY15" fmla="*/ 13924 h 1148661"/>
              <a:gd name="connsiteX16" fmla="*/ 862220 w 1320007"/>
              <a:gd name="connsiteY16" fmla="*/ 38308 h 1148661"/>
              <a:gd name="connsiteX17" fmla="*/ 776876 w 1320007"/>
              <a:gd name="connsiteY17" fmla="*/ 330916 h 1148661"/>
              <a:gd name="connsiteX18" fmla="*/ 520844 w 1320007"/>
              <a:gd name="connsiteY18" fmla="*/ 221188 h 1148661"/>
              <a:gd name="connsiteX19" fmla="*/ 435500 w 1320007"/>
              <a:gd name="connsiteY19" fmla="*/ 172420 h 1148661"/>
              <a:gd name="connsiteX20" fmla="*/ 69740 w 1320007"/>
              <a:gd name="connsiteY20" fmla="*/ 208996 h 1148661"/>
              <a:gd name="connsiteX0" fmla="*/ 69740 w 1320007"/>
              <a:gd name="connsiteY0" fmla="*/ 221188 h 1129688"/>
              <a:gd name="connsiteX1" fmla="*/ 33164 w 1320007"/>
              <a:gd name="connsiteY1" fmla="*/ 440644 h 1129688"/>
              <a:gd name="connsiteX2" fmla="*/ 8780 w 1320007"/>
              <a:gd name="connsiteY2" fmla="*/ 745444 h 1129688"/>
              <a:gd name="connsiteX3" fmla="*/ 191660 w 1320007"/>
              <a:gd name="connsiteY3" fmla="*/ 940516 h 1129688"/>
              <a:gd name="connsiteX4" fmla="*/ 264812 w 1320007"/>
              <a:gd name="connsiteY4" fmla="*/ 977092 h 1129688"/>
              <a:gd name="connsiteX5" fmla="*/ 325772 w 1320007"/>
              <a:gd name="connsiteY5" fmla="*/ 1013668 h 1129688"/>
              <a:gd name="connsiteX6" fmla="*/ 496460 w 1320007"/>
              <a:gd name="connsiteY6" fmla="*/ 977092 h 1129688"/>
              <a:gd name="connsiteX7" fmla="*/ 740300 w 1320007"/>
              <a:gd name="connsiteY7" fmla="*/ 1111204 h 1129688"/>
              <a:gd name="connsiteX8" fmla="*/ 923180 w 1320007"/>
              <a:gd name="connsiteY8" fmla="*/ 1123396 h 1129688"/>
              <a:gd name="connsiteX9" fmla="*/ 1191404 w 1320007"/>
              <a:gd name="connsiteY9" fmla="*/ 1062436 h 1129688"/>
              <a:gd name="connsiteX10" fmla="*/ 1240172 w 1320007"/>
              <a:gd name="connsiteY10" fmla="*/ 989284 h 1129688"/>
              <a:gd name="connsiteX11" fmla="*/ 1191404 w 1320007"/>
              <a:gd name="connsiteY11" fmla="*/ 782020 h 1129688"/>
              <a:gd name="connsiteX12" fmla="*/ 1313324 w 1320007"/>
              <a:gd name="connsiteY12" fmla="*/ 562564 h 1129688"/>
              <a:gd name="connsiteX13" fmla="*/ 1301132 w 1320007"/>
              <a:gd name="connsiteY13" fmla="*/ 404068 h 1129688"/>
              <a:gd name="connsiteX14" fmla="*/ 1276748 w 1320007"/>
              <a:gd name="connsiteY14" fmla="*/ 135844 h 1129688"/>
              <a:gd name="connsiteX15" fmla="*/ 1032908 w 1320007"/>
              <a:gd name="connsiteY15" fmla="*/ 13924 h 1129688"/>
              <a:gd name="connsiteX16" fmla="*/ 862220 w 1320007"/>
              <a:gd name="connsiteY16" fmla="*/ 38308 h 1129688"/>
              <a:gd name="connsiteX17" fmla="*/ 776876 w 1320007"/>
              <a:gd name="connsiteY17" fmla="*/ 330916 h 1129688"/>
              <a:gd name="connsiteX18" fmla="*/ 520844 w 1320007"/>
              <a:gd name="connsiteY18" fmla="*/ 221188 h 1129688"/>
              <a:gd name="connsiteX19" fmla="*/ 435500 w 1320007"/>
              <a:gd name="connsiteY19" fmla="*/ 172420 h 1129688"/>
              <a:gd name="connsiteX20" fmla="*/ 69740 w 1320007"/>
              <a:gd name="connsiteY20" fmla="*/ 208996 h 1129688"/>
              <a:gd name="connsiteX0" fmla="*/ 41144 w 1291411"/>
              <a:gd name="connsiteY0" fmla="*/ 221188 h 1129688"/>
              <a:gd name="connsiteX1" fmla="*/ 4568 w 1291411"/>
              <a:gd name="connsiteY1" fmla="*/ 440644 h 1129688"/>
              <a:gd name="connsiteX2" fmla="*/ 150872 w 1291411"/>
              <a:gd name="connsiteY2" fmla="*/ 842980 h 1129688"/>
              <a:gd name="connsiteX3" fmla="*/ 163064 w 1291411"/>
              <a:gd name="connsiteY3" fmla="*/ 940516 h 1129688"/>
              <a:gd name="connsiteX4" fmla="*/ 236216 w 1291411"/>
              <a:gd name="connsiteY4" fmla="*/ 977092 h 1129688"/>
              <a:gd name="connsiteX5" fmla="*/ 297176 w 1291411"/>
              <a:gd name="connsiteY5" fmla="*/ 1013668 h 1129688"/>
              <a:gd name="connsiteX6" fmla="*/ 467864 w 1291411"/>
              <a:gd name="connsiteY6" fmla="*/ 977092 h 1129688"/>
              <a:gd name="connsiteX7" fmla="*/ 711704 w 1291411"/>
              <a:gd name="connsiteY7" fmla="*/ 1111204 h 1129688"/>
              <a:gd name="connsiteX8" fmla="*/ 894584 w 1291411"/>
              <a:gd name="connsiteY8" fmla="*/ 1123396 h 1129688"/>
              <a:gd name="connsiteX9" fmla="*/ 1162808 w 1291411"/>
              <a:gd name="connsiteY9" fmla="*/ 1062436 h 1129688"/>
              <a:gd name="connsiteX10" fmla="*/ 1211576 w 1291411"/>
              <a:gd name="connsiteY10" fmla="*/ 989284 h 1129688"/>
              <a:gd name="connsiteX11" fmla="*/ 1162808 w 1291411"/>
              <a:gd name="connsiteY11" fmla="*/ 782020 h 1129688"/>
              <a:gd name="connsiteX12" fmla="*/ 1284728 w 1291411"/>
              <a:gd name="connsiteY12" fmla="*/ 562564 h 1129688"/>
              <a:gd name="connsiteX13" fmla="*/ 1272536 w 1291411"/>
              <a:gd name="connsiteY13" fmla="*/ 404068 h 1129688"/>
              <a:gd name="connsiteX14" fmla="*/ 1248152 w 1291411"/>
              <a:gd name="connsiteY14" fmla="*/ 135844 h 1129688"/>
              <a:gd name="connsiteX15" fmla="*/ 1004312 w 1291411"/>
              <a:gd name="connsiteY15" fmla="*/ 13924 h 1129688"/>
              <a:gd name="connsiteX16" fmla="*/ 833624 w 1291411"/>
              <a:gd name="connsiteY16" fmla="*/ 38308 h 1129688"/>
              <a:gd name="connsiteX17" fmla="*/ 748280 w 1291411"/>
              <a:gd name="connsiteY17" fmla="*/ 330916 h 1129688"/>
              <a:gd name="connsiteX18" fmla="*/ 492248 w 1291411"/>
              <a:gd name="connsiteY18" fmla="*/ 221188 h 1129688"/>
              <a:gd name="connsiteX19" fmla="*/ 406904 w 1291411"/>
              <a:gd name="connsiteY19" fmla="*/ 172420 h 1129688"/>
              <a:gd name="connsiteX20" fmla="*/ 41144 w 1291411"/>
              <a:gd name="connsiteY20" fmla="*/ 208996 h 1129688"/>
              <a:gd name="connsiteX0" fmla="*/ 41144 w 1291411"/>
              <a:gd name="connsiteY0" fmla="*/ 213808 h 1122308"/>
              <a:gd name="connsiteX1" fmla="*/ 4568 w 1291411"/>
              <a:gd name="connsiteY1" fmla="*/ 433264 h 1122308"/>
              <a:gd name="connsiteX2" fmla="*/ 150872 w 1291411"/>
              <a:gd name="connsiteY2" fmla="*/ 835600 h 1122308"/>
              <a:gd name="connsiteX3" fmla="*/ 163064 w 1291411"/>
              <a:gd name="connsiteY3" fmla="*/ 933136 h 1122308"/>
              <a:gd name="connsiteX4" fmla="*/ 236216 w 1291411"/>
              <a:gd name="connsiteY4" fmla="*/ 969712 h 1122308"/>
              <a:gd name="connsiteX5" fmla="*/ 297176 w 1291411"/>
              <a:gd name="connsiteY5" fmla="*/ 1006288 h 1122308"/>
              <a:gd name="connsiteX6" fmla="*/ 467864 w 1291411"/>
              <a:gd name="connsiteY6" fmla="*/ 969712 h 1122308"/>
              <a:gd name="connsiteX7" fmla="*/ 711704 w 1291411"/>
              <a:gd name="connsiteY7" fmla="*/ 1103824 h 1122308"/>
              <a:gd name="connsiteX8" fmla="*/ 894584 w 1291411"/>
              <a:gd name="connsiteY8" fmla="*/ 1116016 h 1122308"/>
              <a:gd name="connsiteX9" fmla="*/ 1162808 w 1291411"/>
              <a:gd name="connsiteY9" fmla="*/ 1055056 h 1122308"/>
              <a:gd name="connsiteX10" fmla="*/ 1211576 w 1291411"/>
              <a:gd name="connsiteY10" fmla="*/ 981904 h 1122308"/>
              <a:gd name="connsiteX11" fmla="*/ 1162808 w 1291411"/>
              <a:gd name="connsiteY11" fmla="*/ 774640 h 1122308"/>
              <a:gd name="connsiteX12" fmla="*/ 1284728 w 1291411"/>
              <a:gd name="connsiteY12" fmla="*/ 555184 h 1122308"/>
              <a:gd name="connsiteX13" fmla="*/ 1272536 w 1291411"/>
              <a:gd name="connsiteY13" fmla="*/ 396688 h 1122308"/>
              <a:gd name="connsiteX14" fmla="*/ 1248152 w 1291411"/>
              <a:gd name="connsiteY14" fmla="*/ 128464 h 1122308"/>
              <a:gd name="connsiteX15" fmla="*/ 1004312 w 1291411"/>
              <a:gd name="connsiteY15" fmla="*/ 6544 h 1122308"/>
              <a:gd name="connsiteX16" fmla="*/ 833624 w 1291411"/>
              <a:gd name="connsiteY16" fmla="*/ 30928 h 1122308"/>
              <a:gd name="connsiteX17" fmla="*/ 650744 w 1291411"/>
              <a:gd name="connsiteY17" fmla="*/ 152848 h 1122308"/>
              <a:gd name="connsiteX18" fmla="*/ 492248 w 1291411"/>
              <a:gd name="connsiteY18" fmla="*/ 213808 h 1122308"/>
              <a:gd name="connsiteX19" fmla="*/ 406904 w 1291411"/>
              <a:gd name="connsiteY19" fmla="*/ 165040 h 1122308"/>
              <a:gd name="connsiteX20" fmla="*/ 41144 w 1291411"/>
              <a:gd name="connsiteY20" fmla="*/ 201616 h 1122308"/>
              <a:gd name="connsiteX0" fmla="*/ 41144 w 1311963"/>
              <a:gd name="connsiteY0" fmla="*/ 213808 h 1122308"/>
              <a:gd name="connsiteX1" fmla="*/ 4568 w 1311963"/>
              <a:gd name="connsiteY1" fmla="*/ 433264 h 1122308"/>
              <a:gd name="connsiteX2" fmla="*/ 150872 w 1311963"/>
              <a:gd name="connsiteY2" fmla="*/ 835600 h 1122308"/>
              <a:gd name="connsiteX3" fmla="*/ 163064 w 1311963"/>
              <a:gd name="connsiteY3" fmla="*/ 933136 h 1122308"/>
              <a:gd name="connsiteX4" fmla="*/ 236216 w 1311963"/>
              <a:gd name="connsiteY4" fmla="*/ 969712 h 1122308"/>
              <a:gd name="connsiteX5" fmla="*/ 297176 w 1311963"/>
              <a:gd name="connsiteY5" fmla="*/ 1006288 h 1122308"/>
              <a:gd name="connsiteX6" fmla="*/ 467864 w 1311963"/>
              <a:gd name="connsiteY6" fmla="*/ 969712 h 1122308"/>
              <a:gd name="connsiteX7" fmla="*/ 711704 w 1311963"/>
              <a:gd name="connsiteY7" fmla="*/ 1103824 h 1122308"/>
              <a:gd name="connsiteX8" fmla="*/ 894584 w 1311963"/>
              <a:gd name="connsiteY8" fmla="*/ 1116016 h 1122308"/>
              <a:gd name="connsiteX9" fmla="*/ 1162808 w 1311963"/>
              <a:gd name="connsiteY9" fmla="*/ 1055056 h 1122308"/>
              <a:gd name="connsiteX10" fmla="*/ 1211576 w 1311963"/>
              <a:gd name="connsiteY10" fmla="*/ 981904 h 1122308"/>
              <a:gd name="connsiteX11" fmla="*/ 1309112 w 1311963"/>
              <a:gd name="connsiteY11" fmla="*/ 799024 h 1122308"/>
              <a:gd name="connsiteX12" fmla="*/ 1284728 w 1311963"/>
              <a:gd name="connsiteY12" fmla="*/ 555184 h 1122308"/>
              <a:gd name="connsiteX13" fmla="*/ 1272536 w 1311963"/>
              <a:gd name="connsiteY13" fmla="*/ 396688 h 1122308"/>
              <a:gd name="connsiteX14" fmla="*/ 1248152 w 1311963"/>
              <a:gd name="connsiteY14" fmla="*/ 128464 h 1122308"/>
              <a:gd name="connsiteX15" fmla="*/ 1004312 w 1311963"/>
              <a:gd name="connsiteY15" fmla="*/ 6544 h 1122308"/>
              <a:gd name="connsiteX16" fmla="*/ 833624 w 1311963"/>
              <a:gd name="connsiteY16" fmla="*/ 30928 h 1122308"/>
              <a:gd name="connsiteX17" fmla="*/ 650744 w 1311963"/>
              <a:gd name="connsiteY17" fmla="*/ 152848 h 1122308"/>
              <a:gd name="connsiteX18" fmla="*/ 492248 w 1311963"/>
              <a:gd name="connsiteY18" fmla="*/ 213808 h 1122308"/>
              <a:gd name="connsiteX19" fmla="*/ 406904 w 1311963"/>
              <a:gd name="connsiteY19" fmla="*/ 165040 h 1122308"/>
              <a:gd name="connsiteX20" fmla="*/ 41144 w 1311963"/>
              <a:gd name="connsiteY20" fmla="*/ 201616 h 1122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311963" h="1122308">
                <a:moveTo>
                  <a:pt x="41144" y="213808"/>
                </a:moveTo>
                <a:cubicBezTo>
                  <a:pt x="27936" y="279848"/>
                  <a:pt x="-13720" y="329632"/>
                  <a:pt x="4568" y="433264"/>
                </a:cubicBezTo>
                <a:cubicBezTo>
                  <a:pt x="22856" y="536896"/>
                  <a:pt x="124456" y="752288"/>
                  <a:pt x="150872" y="835600"/>
                </a:cubicBezTo>
                <a:cubicBezTo>
                  <a:pt x="177288" y="918912"/>
                  <a:pt x="148840" y="910784"/>
                  <a:pt x="163064" y="933136"/>
                </a:cubicBezTo>
                <a:cubicBezTo>
                  <a:pt x="177288" y="955488"/>
                  <a:pt x="213864" y="957520"/>
                  <a:pt x="236216" y="969712"/>
                </a:cubicBezTo>
                <a:cubicBezTo>
                  <a:pt x="258568" y="981904"/>
                  <a:pt x="258568" y="1006288"/>
                  <a:pt x="297176" y="1006288"/>
                </a:cubicBezTo>
                <a:cubicBezTo>
                  <a:pt x="335784" y="1006288"/>
                  <a:pt x="398776" y="953456"/>
                  <a:pt x="467864" y="969712"/>
                </a:cubicBezTo>
                <a:cubicBezTo>
                  <a:pt x="536952" y="985968"/>
                  <a:pt x="640584" y="1079440"/>
                  <a:pt x="711704" y="1103824"/>
                </a:cubicBezTo>
                <a:cubicBezTo>
                  <a:pt x="782824" y="1128208"/>
                  <a:pt x="819400" y="1124144"/>
                  <a:pt x="894584" y="1116016"/>
                </a:cubicBezTo>
                <a:cubicBezTo>
                  <a:pt x="969768" y="1107888"/>
                  <a:pt x="1109976" y="1077408"/>
                  <a:pt x="1162808" y="1055056"/>
                </a:cubicBezTo>
                <a:cubicBezTo>
                  <a:pt x="1215640" y="1032704"/>
                  <a:pt x="1187192" y="1024576"/>
                  <a:pt x="1211576" y="981904"/>
                </a:cubicBezTo>
                <a:cubicBezTo>
                  <a:pt x="1235960" y="939232"/>
                  <a:pt x="1296920" y="870144"/>
                  <a:pt x="1309112" y="799024"/>
                </a:cubicBezTo>
                <a:cubicBezTo>
                  <a:pt x="1321304" y="727904"/>
                  <a:pt x="1290824" y="622240"/>
                  <a:pt x="1284728" y="555184"/>
                </a:cubicBezTo>
                <a:cubicBezTo>
                  <a:pt x="1278632" y="488128"/>
                  <a:pt x="1278632" y="467808"/>
                  <a:pt x="1272536" y="396688"/>
                </a:cubicBezTo>
                <a:cubicBezTo>
                  <a:pt x="1266440" y="325568"/>
                  <a:pt x="1292856" y="193488"/>
                  <a:pt x="1248152" y="128464"/>
                </a:cubicBezTo>
                <a:cubicBezTo>
                  <a:pt x="1203448" y="63440"/>
                  <a:pt x="1073400" y="22800"/>
                  <a:pt x="1004312" y="6544"/>
                </a:cubicBezTo>
                <a:cubicBezTo>
                  <a:pt x="935224" y="-9712"/>
                  <a:pt x="892552" y="6544"/>
                  <a:pt x="833624" y="30928"/>
                </a:cubicBezTo>
                <a:cubicBezTo>
                  <a:pt x="774696" y="55312"/>
                  <a:pt x="707640" y="122368"/>
                  <a:pt x="650744" y="152848"/>
                </a:cubicBezTo>
                <a:cubicBezTo>
                  <a:pt x="593848" y="183328"/>
                  <a:pt x="532888" y="211776"/>
                  <a:pt x="492248" y="213808"/>
                </a:cubicBezTo>
                <a:cubicBezTo>
                  <a:pt x="451608" y="215840"/>
                  <a:pt x="482088" y="167072"/>
                  <a:pt x="406904" y="165040"/>
                </a:cubicBezTo>
                <a:cubicBezTo>
                  <a:pt x="331720" y="163008"/>
                  <a:pt x="41144" y="201616"/>
                  <a:pt x="41144" y="20161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573805" y="5224532"/>
            <a:ext cx="249655" cy="4361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x</a:t>
            </a:r>
            <a:endParaRPr lang="en-US" sz="3200" dirty="0"/>
          </a:p>
        </p:txBody>
      </p:sp>
      <p:sp>
        <p:nvSpPr>
          <p:cNvPr id="18" name="Freeform 17"/>
          <p:cNvSpPr/>
          <p:nvPr/>
        </p:nvSpPr>
        <p:spPr>
          <a:xfrm rot="10800000">
            <a:off x="2739670" y="5763155"/>
            <a:ext cx="2781702" cy="402360"/>
          </a:xfrm>
          <a:custGeom>
            <a:avLst/>
            <a:gdLst>
              <a:gd name="connsiteX0" fmla="*/ 0 w 3828451"/>
              <a:gd name="connsiteY0" fmla="*/ 417594 h 419550"/>
              <a:gd name="connsiteX1" fmla="*/ 1231392 w 3828451"/>
              <a:gd name="connsiteY1" fmla="*/ 51834 h 419550"/>
              <a:gd name="connsiteX2" fmla="*/ 1816608 w 3828451"/>
              <a:gd name="connsiteY2" fmla="*/ 15258 h 419550"/>
              <a:gd name="connsiteX3" fmla="*/ 2865120 w 3828451"/>
              <a:gd name="connsiteY3" fmla="*/ 173754 h 419550"/>
              <a:gd name="connsiteX4" fmla="*/ 3401568 w 3828451"/>
              <a:gd name="connsiteY4" fmla="*/ 283482 h 419550"/>
              <a:gd name="connsiteX5" fmla="*/ 3803904 w 3828451"/>
              <a:gd name="connsiteY5" fmla="*/ 381018 h 419550"/>
              <a:gd name="connsiteX6" fmla="*/ 3755136 w 3828451"/>
              <a:gd name="connsiteY6" fmla="*/ 307866 h 419550"/>
              <a:gd name="connsiteX7" fmla="*/ 3828288 w 3828451"/>
              <a:gd name="connsiteY7" fmla="*/ 417594 h 419550"/>
              <a:gd name="connsiteX8" fmla="*/ 3730752 w 3828451"/>
              <a:gd name="connsiteY8" fmla="*/ 381018 h 419550"/>
              <a:gd name="connsiteX0" fmla="*/ 0 w 3828451"/>
              <a:gd name="connsiteY0" fmla="*/ 417594 h 539514"/>
              <a:gd name="connsiteX1" fmla="*/ 1231392 w 3828451"/>
              <a:gd name="connsiteY1" fmla="*/ 51834 h 539514"/>
              <a:gd name="connsiteX2" fmla="*/ 1816608 w 3828451"/>
              <a:gd name="connsiteY2" fmla="*/ 15258 h 539514"/>
              <a:gd name="connsiteX3" fmla="*/ 2865120 w 3828451"/>
              <a:gd name="connsiteY3" fmla="*/ 173754 h 539514"/>
              <a:gd name="connsiteX4" fmla="*/ 3401568 w 3828451"/>
              <a:gd name="connsiteY4" fmla="*/ 283482 h 539514"/>
              <a:gd name="connsiteX5" fmla="*/ 3803904 w 3828451"/>
              <a:gd name="connsiteY5" fmla="*/ 381018 h 539514"/>
              <a:gd name="connsiteX6" fmla="*/ 3755136 w 3828451"/>
              <a:gd name="connsiteY6" fmla="*/ 307866 h 539514"/>
              <a:gd name="connsiteX7" fmla="*/ 3828288 w 3828451"/>
              <a:gd name="connsiteY7" fmla="*/ 417594 h 539514"/>
              <a:gd name="connsiteX8" fmla="*/ 3730752 w 3828451"/>
              <a:gd name="connsiteY8" fmla="*/ 539514 h 539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28451" h="539514">
                <a:moveTo>
                  <a:pt x="0" y="417594"/>
                </a:moveTo>
                <a:cubicBezTo>
                  <a:pt x="464312" y="268242"/>
                  <a:pt x="928624" y="118890"/>
                  <a:pt x="1231392" y="51834"/>
                </a:cubicBezTo>
                <a:cubicBezTo>
                  <a:pt x="1534160" y="-15222"/>
                  <a:pt x="1544320" y="-5062"/>
                  <a:pt x="1816608" y="15258"/>
                </a:cubicBezTo>
                <a:cubicBezTo>
                  <a:pt x="2088896" y="35578"/>
                  <a:pt x="2600960" y="129050"/>
                  <a:pt x="2865120" y="173754"/>
                </a:cubicBezTo>
                <a:cubicBezTo>
                  <a:pt x="3129280" y="218458"/>
                  <a:pt x="3245104" y="248938"/>
                  <a:pt x="3401568" y="283482"/>
                </a:cubicBezTo>
                <a:cubicBezTo>
                  <a:pt x="3558032" y="318026"/>
                  <a:pt x="3744976" y="376954"/>
                  <a:pt x="3803904" y="381018"/>
                </a:cubicBezTo>
                <a:cubicBezTo>
                  <a:pt x="3862832" y="385082"/>
                  <a:pt x="3755136" y="307866"/>
                  <a:pt x="3755136" y="307866"/>
                </a:cubicBezTo>
                <a:cubicBezTo>
                  <a:pt x="3759200" y="313962"/>
                  <a:pt x="3832352" y="378986"/>
                  <a:pt x="3828288" y="417594"/>
                </a:cubicBezTo>
                <a:cubicBezTo>
                  <a:pt x="3824224" y="456202"/>
                  <a:pt x="3730752" y="539514"/>
                  <a:pt x="3730752" y="53951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055401" y="6120741"/>
            <a:ext cx="645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</a:t>
            </a:r>
            <a:r>
              <a:rPr lang="en-US" sz="2800" baseline="30000" dirty="0" smtClean="0"/>
              <a:t>T</a:t>
            </a:r>
            <a:endParaRPr lang="en-US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2340016" y="5657953"/>
            <a:ext cx="401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ɳ</a:t>
            </a:r>
            <a:endParaRPr lang="en-US" sz="3200" dirty="0"/>
          </a:p>
        </p:txBody>
      </p:sp>
      <p:sp>
        <p:nvSpPr>
          <p:cNvPr id="24" name="TextBox 23"/>
          <p:cNvSpPr txBox="1"/>
          <p:nvPr/>
        </p:nvSpPr>
        <p:spPr>
          <a:xfrm>
            <a:off x="5575911" y="5535966"/>
            <a:ext cx="3385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ξ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121892" y="6248298"/>
            <a:ext cx="16001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Model space</a:t>
            </a:r>
            <a:endParaRPr lang="en-US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4979032" y="6242728"/>
            <a:ext cx="2336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Observation space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043189" y="4701312"/>
                <a:ext cx="129682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x, ɳ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400" b="0" i="0" smtClean="0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/>
                  <a:t>R</a:t>
                </a:r>
                <a:r>
                  <a:rPr lang="en-US" sz="2400" baseline="30000" dirty="0" smtClean="0"/>
                  <a:t>n</a:t>
                </a:r>
                <a:endParaRPr lang="en-US" sz="2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189" y="4701312"/>
                <a:ext cx="1296827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7042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203586" y="4607795"/>
                <a:ext cx="129682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Z, ξ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400" b="0" i="0" smtClean="0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/>
                  <a:t>R</a:t>
                </a:r>
                <a:r>
                  <a:rPr lang="en-US" sz="2400" baseline="30000" dirty="0" smtClean="0"/>
                  <a:t>n</a:t>
                </a:r>
                <a:endParaRPr lang="en-US" sz="2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3586" y="4607795"/>
                <a:ext cx="1296827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7547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4324796"/>
              </p:ext>
            </p:extLst>
          </p:nvPr>
        </p:nvGraphicFramePr>
        <p:xfrm>
          <a:off x="8432800" y="4663747"/>
          <a:ext cx="2013706" cy="1036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1370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Z</a:t>
                      </a:r>
                      <a:r>
                        <a:rPr lang="en-US" sz="2800" baseline="0" dirty="0" smtClean="0"/>
                        <a:t> = </a:t>
                      </a:r>
                      <a:r>
                        <a:rPr lang="en-US" sz="2800" baseline="0" dirty="0" err="1" smtClean="0"/>
                        <a:t>Hx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ɳ = H</a:t>
                      </a:r>
                      <a:r>
                        <a:rPr lang="en-US" sz="2800" baseline="30000" dirty="0" smtClean="0"/>
                        <a:t>T</a:t>
                      </a:r>
                      <a:r>
                        <a:rPr lang="el-GR" sz="2800" baseline="0" dirty="0" smtClean="0"/>
                        <a:t>ξ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430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ON SOLVING Z = </a:t>
            </a:r>
            <a:r>
              <a:rPr lang="en-US" b="1" dirty="0" err="1" smtClean="0"/>
              <a:t>Hx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9089"/>
            <a:ext cx="10515600" cy="5318911"/>
          </a:xfrm>
        </p:spPr>
        <p:txBody>
          <a:bodyPr>
            <a:normAutofit/>
          </a:bodyPr>
          <a:lstStyle/>
          <a:p>
            <a:r>
              <a:rPr lang="en-US" dirty="0" smtClean="0"/>
              <a:t>When m = n and H is non-singular, then</a:t>
            </a:r>
          </a:p>
          <a:p>
            <a:pPr marL="0" indent="0" algn="ctr">
              <a:buNone/>
            </a:pPr>
            <a:r>
              <a:rPr lang="en-US" dirty="0" smtClean="0"/>
              <a:t>x = H</a:t>
            </a:r>
            <a:r>
              <a:rPr lang="en-US" baseline="30000" dirty="0" smtClean="0"/>
              <a:t>-1</a:t>
            </a:r>
            <a:r>
              <a:rPr lang="en-US" dirty="0" smtClean="0"/>
              <a:t>Z                    </a:t>
            </a:r>
            <a:r>
              <a:rPr lang="en-US" dirty="0" smtClean="0"/>
              <a:t> (4</a:t>
            </a:r>
            <a:r>
              <a:rPr lang="en-US" dirty="0" smtClean="0"/>
              <a:t>)</a:t>
            </a:r>
          </a:p>
          <a:p>
            <a:r>
              <a:rPr lang="en-US" dirty="0" smtClean="0"/>
              <a:t>When m ≠ n, H is a rectangular matrix and the standard notion of non-singularity does not apply</a:t>
            </a:r>
          </a:p>
          <a:p>
            <a:r>
              <a:rPr lang="en-US" dirty="0" smtClean="0"/>
              <a:t>Two cases arise:</a:t>
            </a:r>
          </a:p>
          <a:p>
            <a:pPr marL="457200" lvl="1" indent="0">
              <a:buNone/>
            </a:pPr>
            <a:r>
              <a:rPr lang="en-US" dirty="0" smtClean="0"/>
              <a:t>m &gt; n – overdetermined case – Inconsistent case</a:t>
            </a:r>
          </a:p>
          <a:p>
            <a:pPr marL="457200" lvl="1" indent="0">
              <a:buNone/>
            </a:pPr>
            <a:r>
              <a:rPr lang="en-US" dirty="0" smtClean="0"/>
              <a:t>m &lt; n – underdetermined case – Infinity many solution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346200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E5297-79E1-40E7-B89C-9A68E4DCBF0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42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OVERDETERMINED CASE: m &gt; n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60576"/>
                <a:ext cx="10515600" cy="529742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m = 3 and n = 2,  H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Columns are H are linearly independent</a:t>
                </a:r>
              </a:p>
              <a:p>
                <a:r>
                  <a:rPr lang="en-US" dirty="0" smtClean="0"/>
                  <a:t>SPAN(H) = 2-D plane defined by these two columns which is a subset of R</a:t>
                </a:r>
                <a:r>
                  <a:rPr lang="en-US" baseline="30000" dirty="0" smtClean="0"/>
                  <a:t>3</a:t>
                </a:r>
                <a:endParaRPr lang="en-US" dirty="0" smtClean="0"/>
              </a:p>
              <a:p>
                <a:r>
                  <a:rPr lang="en-US" dirty="0" smtClean="0"/>
                  <a:t>Let Z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 smtClean="0"/>
                  <a:t>, since Z = (-1)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 smtClean="0"/>
                  <a:t> + 1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 smtClean="0"/>
                  <a:t>, Z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 smtClean="0"/>
                  <a:t> SPAN(H)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Z = </a:t>
                </a:r>
                <a:r>
                  <a:rPr lang="en-US" dirty="0" err="1" smtClean="0"/>
                  <a:t>Hx</a:t>
                </a:r>
                <a:r>
                  <a:rPr lang="en-US" dirty="0" smtClean="0"/>
                  <a:t> has a solution x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−1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60576"/>
                <a:ext cx="10515600" cy="5297423"/>
              </a:xfrm>
              <a:blipFill rotWithShape="1">
                <a:blip r:embed="rId2"/>
                <a:stretch>
                  <a:fillRect l="-1043" t="-1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>
            <a:off x="0" y="1346200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E5297-79E1-40E7-B89C-9A68E4DCBF0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45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INCONSISTENT CASE: m &gt; 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r>
              <a:rPr lang="en-US" dirty="0" smtClean="0"/>
              <a:t>Recall that columns of H are defined by the mathematical model but the column Z of observation that come from the real world measurement </a:t>
            </a:r>
          </a:p>
          <a:p>
            <a:r>
              <a:rPr lang="en-US" dirty="0" smtClean="0"/>
              <a:t>Generally, observations have noise embedded in them and models are only approximations to reality</a:t>
            </a:r>
          </a:p>
          <a:p>
            <a:r>
              <a:rPr lang="en-US" dirty="0" smtClean="0"/>
              <a:t>Hence, move often than not, Z does not belong to the SPAN(H)</a:t>
            </a:r>
          </a:p>
          <a:p>
            <a:r>
              <a:rPr lang="en-US" dirty="0" smtClean="0"/>
              <a:t>In </a:t>
            </a:r>
            <a:r>
              <a:rPr lang="en-US" dirty="0" smtClean="0"/>
              <a:t>such cases Z = HX has no solution in the sense that there is no vector x that will satisfy equation Z = </a:t>
            </a:r>
            <a:r>
              <a:rPr lang="en-US" dirty="0" err="1" smtClean="0"/>
              <a:t>Hx</a:t>
            </a:r>
            <a:endParaRPr lang="en-US" dirty="0" smtClean="0"/>
          </a:p>
          <a:p>
            <a:pPr marL="971550" lvl="1" indent="-514350">
              <a:buFont typeface="+mj-lt"/>
              <a:buAutoNum type="alphaLcParenR"/>
            </a:pPr>
            <a:endParaRPr lang="en-US" dirty="0" smtClean="0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346200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E5297-79E1-40E7-B89C-9A68E4DCBF0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05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ANOTHER LOOK AT INCONSISTENT CASE: m &gt; 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50848"/>
                <a:ext cx="10515600" cy="5407151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m = 3, n = 2, H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Z </a:t>
                </a:r>
                <a:r>
                  <a:rPr lang="en-US" dirty="0" smtClean="0"/>
                  <a:t>= (2, 3.5, 4.2)</a:t>
                </a:r>
                <a:r>
                  <a:rPr lang="en-US" baseline="30000" dirty="0" smtClean="0"/>
                  <a:t>T</a:t>
                </a:r>
                <a:endParaRPr lang="en-US" dirty="0" smtClean="0"/>
              </a:p>
              <a:p>
                <a:r>
                  <a:rPr lang="en-US" dirty="0" smtClean="0"/>
                  <a:t>Z = </a:t>
                </a:r>
                <a:r>
                  <a:rPr lang="en-US" dirty="0" err="1" smtClean="0"/>
                  <a:t>Hx</a:t>
                </a:r>
                <a:r>
                  <a:rPr lang="en-US" dirty="0" smtClean="0"/>
                  <a:t>    =&gt;  x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 + x</a:t>
                </a:r>
                <a:r>
                  <a:rPr lang="en-US" baseline="-25000" dirty="0" smtClean="0"/>
                  <a:t>2</a:t>
                </a:r>
                <a:r>
                  <a:rPr lang="en-US" dirty="0"/>
                  <a:t> </a:t>
                </a:r>
                <a:r>
                  <a:rPr lang="en-US" dirty="0" smtClean="0"/>
                  <a:t>= </a:t>
                </a:r>
                <a:r>
                  <a:rPr lang="en-US" dirty="0" smtClean="0"/>
                  <a:t>2</a:t>
                </a:r>
                <a:r>
                  <a:rPr lang="en-US" dirty="0" smtClean="0"/>
                  <a:t>, </a:t>
                </a:r>
                <a:r>
                  <a:rPr lang="en-US" dirty="0" smtClean="0"/>
                  <a:t>x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 </a:t>
                </a:r>
                <a:r>
                  <a:rPr lang="en-US" dirty="0" smtClean="0"/>
                  <a:t>+ 2x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 = </a:t>
                </a:r>
                <a:r>
                  <a:rPr lang="en-US" dirty="0" smtClean="0"/>
                  <a:t>3.5, x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 </a:t>
                </a:r>
                <a:r>
                  <a:rPr lang="en-US" dirty="0" smtClean="0"/>
                  <a:t>+ </a:t>
                </a:r>
                <a:r>
                  <a:rPr lang="en-US" dirty="0" smtClean="0"/>
                  <a:t>3x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 </a:t>
                </a:r>
                <a:r>
                  <a:rPr lang="en-US" dirty="0" smtClean="0"/>
                  <a:t>= 4.2</a:t>
                </a:r>
              </a:p>
              <a:p>
                <a:r>
                  <a:rPr lang="en-US" dirty="0" smtClean="0"/>
                  <a:t>Verify that x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 and x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 is the solution of the first two, but this does not satisfy the </a:t>
                </a:r>
                <a:r>
                  <a:rPr lang="en-US" dirty="0" smtClean="0"/>
                  <a:t>third</a:t>
                </a:r>
              </a:p>
              <a:p>
                <a:r>
                  <a:rPr lang="en-US" dirty="0" smtClean="0"/>
                  <a:t>Verify that solution of any two out of these three equations, does not satisfy the remaining equation</a:t>
                </a:r>
                <a:endParaRPr lang="en-US" dirty="0" smtClean="0"/>
              </a:p>
              <a:p>
                <a:r>
                  <a:rPr lang="en-US" dirty="0" smtClean="0"/>
                  <a:t>In this sense there is no solution to Z = </a:t>
                </a:r>
                <a:r>
                  <a:rPr lang="en-US" dirty="0" err="1" smtClean="0"/>
                  <a:t>Hx</a:t>
                </a:r>
                <a:r>
                  <a:rPr lang="en-US" dirty="0" smtClean="0"/>
                  <a:t> when m &gt; n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50848"/>
                <a:ext cx="10515600" cy="5407151"/>
              </a:xfrm>
              <a:blipFill rotWithShape="0">
                <a:blip r:embed="rId2"/>
                <a:stretch>
                  <a:fillRect l="-1043" r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>
            <a:off x="0" y="1346200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E5297-79E1-40E7-B89C-9A68E4DCBF0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55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UNDERDETERMINED CASE: m &lt; 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87424"/>
                <a:ext cx="10515600" cy="5370575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m = 2, n = 3,  H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Z = </a:t>
                </a:r>
                <a:r>
                  <a:rPr lang="en-US" dirty="0" err="1" smtClean="0"/>
                  <a:t>Hx</a:t>
                </a:r>
                <a:r>
                  <a:rPr lang="en-US" dirty="0" smtClean="0"/>
                  <a:t> becomes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Z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 = x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 + 2x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 + 3x</a:t>
                </a:r>
                <a:r>
                  <a:rPr lang="en-US" baseline="-25000" dirty="0" smtClean="0"/>
                  <a:t>3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Z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 = </a:t>
                </a:r>
                <a:r>
                  <a:rPr lang="en-US" dirty="0" smtClean="0"/>
                  <a:t>x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 </a:t>
                </a:r>
                <a:r>
                  <a:rPr lang="en-US" dirty="0" smtClean="0"/>
                  <a:t>+ 4x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 + 5x</a:t>
                </a:r>
                <a:r>
                  <a:rPr lang="en-US" baseline="-25000" dirty="0" smtClean="0"/>
                  <a:t>3</a:t>
                </a:r>
                <a:endParaRPr lang="en-US" dirty="0" smtClean="0"/>
              </a:p>
              <a:p>
                <a:r>
                  <a:rPr lang="en-US" dirty="0" smtClean="0"/>
                  <a:t>Rewrite: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	x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 + 2x</a:t>
                </a:r>
                <a:r>
                  <a:rPr lang="en-US" baseline="-25000" dirty="0" smtClean="0"/>
                  <a:t>2</a:t>
                </a:r>
                <a:r>
                  <a:rPr lang="en-US" sz="2400" dirty="0" smtClean="0"/>
                  <a:t> = Z</a:t>
                </a:r>
                <a:r>
                  <a:rPr lang="en-US" sz="2400" baseline="-25000" dirty="0" smtClean="0"/>
                  <a:t>1</a:t>
                </a:r>
                <a:r>
                  <a:rPr lang="en-US" sz="2400" dirty="0" smtClean="0"/>
                  <a:t> – 3x</a:t>
                </a:r>
                <a:r>
                  <a:rPr lang="en-US" sz="2400" baseline="-25000" dirty="0" smtClean="0"/>
                  <a:t>3</a:t>
                </a:r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:r>
                  <a:rPr lang="en-US" sz="2400" dirty="0" smtClean="0"/>
                  <a:t>x</a:t>
                </a:r>
                <a:r>
                  <a:rPr lang="en-US" sz="2400" baseline="-25000" dirty="0" smtClean="0"/>
                  <a:t>1</a:t>
                </a:r>
                <a:r>
                  <a:rPr lang="en-US" sz="2400" dirty="0" smtClean="0"/>
                  <a:t> </a:t>
                </a:r>
                <a:r>
                  <a:rPr lang="en-US" sz="2400" dirty="0" smtClean="0"/>
                  <a:t>+ 4x</a:t>
                </a:r>
                <a:r>
                  <a:rPr lang="en-US" sz="2400" baseline="-25000" dirty="0" smtClean="0"/>
                  <a:t>2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= Z</a:t>
                </a:r>
                <a:r>
                  <a:rPr lang="en-US" sz="2400" baseline="-25000" dirty="0" smtClean="0"/>
                  <a:t>2</a:t>
                </a:r>
                <a:r>
                  <a:rPr lang="en-US" sz="2400" dirty="0" smtClean="0"/>
                  <a:t> – 5x</a:t>
                </a:r>
                <a:r>
                  <a:rPr lang="en-US" sz="2400" baseline="-25000" dirty="0" smtClean="0"/>
                  <a:t>3</a:t>
                </a:r>
                <a:endParaRPr lang="en-US" sz="2400" dirty="0" smtClean="0"/>
              </a:p>
              <a:p>
                <a:r>
                  <a:rPr lang="en-US" sz="2400" dirty="0" smtClean="0"/>
                  <a:t>For each x</a:t>
                </a:r>
                <a:r>
                  <a:rPr lang="en-US" sz="2400" baseline="-25000" dirty="0" smtClean="0"/>
                  <a:t>3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 smtClean="0"/>
                  <a:t> R, there is a pair (x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(x</a:t>
                </a:r>
                <a:r>
                  <a:rPr lang="en-US" baseline="-25000" dirty="0" smtClean="0"/>
                  <a:t>3</a:t>
                </a:r>
                <a:r>
                  <a:rPr lang="en-US" dirty="0" smtClean="0"/>
                  <a:t>), x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(x</a:t>
                </a:r>
                <a:r>
                  <a:rPr lang="en-US" baseline="-25000" dirty="0" smtClean="0"/>
                  <a:t>3</a:t>
                </a:r>
                <a:r>
                  <a:rPr lang="en-US" dirty="0" smtClean="0"/>
                  <a:t>))</a:t>
                </a:r>
                <a:r>
                  <a:rPr lang="en-US" baseline="30000" dirty="0" smtClean="0"/>
                  <a:t>T</a:t>
                </a:r>
                <a:r>
                  <a:rPr lang="en-US" dirty="0" smtClean="0"/>
                  <a:t> that is the solution of this pair</a:t>
                </a:r>
              </a:p>
              <a:p>
                <a:r>
                  <a:rPr lang="en-US" dirty="0" smtClean="0"/>
                  <a:t>Z </a:t>
                </a:r>
                <a:r>
                  <a:rPr lang="en-US" dirty="0" smtClean="0"/>
                  <a:t>= </a:t>
                </a:r>
                <a:r>
                  <a:rPr lang="en-US" dirty="0" err="1" smtClean="0"/>
                  <a:t>Hx</a:t>
                </a:r>
                <a:r>
                  <a:rPr lang="en-US" dirty="0" smtClean="0"/>
                  <a:t> has infinite solution </a:t>
                </a:r>
                <a:r>
                  <a:rPr lang="en-US" dirty="0"/>
                  <a:t>(x</a:t>
                </a:r>
                <a:r>
                  <a:rPr lang="en-US" baseline="-25000" dirty="0"/>
                  <a:t>1</a:t>
                </a:r>
                <a:r>
                  <a:rPr lang="en-US" dirty="0"/>
                  <a:t>(x</a:t>
                </a:r>
                <a:r>
                  <a:rPr lang="en-US" baseline="-25000" dirty="0"/>
                  <a:t>3</a:t>
                </a:r>
                <a:r>
                  <a:rPr lang="en-US" dirty="0"/>
                  <a:t>), x</a:t>
                </a:r>
                <a:r>
                  <a:rPr lang="en-US" baseline="-25000" dirty="0"/>
                  <a:t>2</a:t>
                </a:r>
                <a:r>
                  <a:rPr lang="en-US" dirty="0"/>
                  <a:t>(x</a:t>
                </a:r>
                <a:r>
                  <a:rPr lang="en-US" baseline="-25000" dirty="0"/>
                  <a:t>3</a:t>
                </a:r>
                <a:r>
                  <a:rPr lang="en-US" dirty="0" smtClean="0"/>
                  <a:t>),x</a:t>
                </a:r>
                <a:r>
                  <a:rPr lang="en-US" baseline="-25000" dirty="0" smtClean="0"/>
                  <a:t>3</a:t>
                </a:r>
                <a:r>
                  <a:rPr lang="en-US" dirty="0" smtClean="0"/>
                  <a:t>)</a:t>
                </a:r>
                <a:r>
                  <a:rPr lang="en-US" baseline="30000" dirty="0" smtClean="0"/>
                  <a:t>T</a:t>
                </a:r>
                <a:endParaRPr lang="en-US" dirty="0" smtClean="0"/>
              </a:p>
              <a:p>
                <a:r>
                  <a:rPr lang="en-US" dirty="0" smtClean="0"/>
                  <a:t>Hence, there is no uniqueness in this case when m &lt; n 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87424"/>
                <a:ext cx="10515600" cy="5370575"/>
              </a:xfrm>
              <a:blipFill rotWithShape="0">
                <a:blip r:embed="rId2"/>
                <a:stretch>
                  <a:fillRect l="-1043" t="-227" r="-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>
            <a:off x="0" y="1346200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E5297-79E1-40E7-B89C-9A68E4DCBF0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99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1232</TotalTime>
  <Words>1097</Words>
  <Application>Microsoft Office PowerPoint</Application>
  <PresentationFormat>Widescreen</PresentationFormat>
  <Paragraphs>312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Office Theme</vt:lpstr>
      <vt:lpstr>STATIC, DETERMINISTIC LINEAR INVERSE PROBLEMS WELL – POSED PROBLEM</vt:lpstr>
      <vt:lpstr>PROBLEM STATEMENT – A ST.LINE PROBLEM</vt:lpstr>
      <vt:lpstr>BUILD A LINEAR MODEL</vt:lpstr>
      <vt:lpstr>A GENERALIZATION – LINEAR MODEL</vt:lpstr>
      <vt:lpstr>ON SOLVING Z = Hx</vt:lpstr>
      <vt:lpstr>OVERDETERMINED CASE: m &gt; n</vt:lpstr>
      <vt:lpstr>INCONSISTENT CASE: m &gt; n</vt:lpstr>
      <vt:lpstr>ANOTHER LOOK AT INCONSISTENT CASE: m &gt; n</vt:lpstr>
      <vt:lpstr>UNDERDETERMINED CASE: m &lt; n</vt:lpstr>
      <vt:lpstr>SUMMARY – LINEAR INVERSE PROBLEM</vt:lpstr>
      <vt:lpstr>UNWEIGHTED LEAST SQUARES SOLUTION: m &gt; n</vt:lpstr>
      <vt:lpstr>PowerPoint Presentation</vt:lpstr>
      <vt:lpstr>HTH SPD WHEN H IS OF FULL RANK</vt:lpstr>
      <vt:lpstr>GRADIENT AND HESSIAN OF f(x)</vt:lpstr>
      <vt:lpstr>UNCONSTRAINED MINIMIZATION OF f(x) – NORMAL EQUATION</vt:lpstr>
      <vt:lpstr>MINIMUM RESIDUAL</vt:lpstr>
      <vt:lpstr>AN ILLUSTRATION – ST.LINE PROBLEM</vt:lpstr>
      <vt:lpstr>ILLUSTRATION CONTINUED</vt:lpstr>
      <vt:lpstr>NUMERICAL EXAMPLE – ALGEBRAIC METHOD</vt:lpstr>
      <vt:lpstr>CONTOURS OF f(x) – GRAPHICAL METHOD</vt:lpstr>
      <vt:lpstr>WEIGHTED LEAST SQUARES: m &gt; n</vt:lpstr>
      <vt:lpstr>UNDERDETERMINED CASE: m &lt; n</vt:lpstr>
      <vt:lpstr>LAGRANGIAN FORMULATION: m &lt; n</vt:lpstr>
      <vt:lpstr>LAGRANGIAN METHOD: m &lt; n</vt:lpstr>
      <vt:lpstr>LEAST SQUARES SOLUTION: m &lt; n</vt:lpstr>
      <vt:lpstr>RESIDUAL AT XLS</vt:lpstr>
      <vt:lpstr>EXERCISES</vt:lpstr>
      <vt:lpstr>EXERCISES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Duc Nguyen</dc:creator>
  <cp:lastModifiedBy>Duc Nguyen</cp:lastModifiedBy>
  <cp:revision>151</cp:revision>
  <dcterms:created xsi:type="dcterms:W3CDTF">2015-09-06T00:59:29Z</dcterms:created>
  <dcterms:modified xsi:type="dcterms:W3CDTF">2015-10-25T19:31:58Z</dcterms:modified>
</cp:coreProperties>
</file>